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98" r:id="rId2"/>
    <p:sldId id="299" r:id="rId3"/>
    <p:sldId id="492" r:id="rId4"/>
    <p:sldId id="304" r:id="rId5"/>
    <p:sldId id="303" r:id="rId6"/>
    <p:sldId id="305" r:id="rId7"/>
    <p:sldId id="306" r:id="rId8"/>
    <p:sldId id="311" r:id="rId9"/>
    <p:sldId id="494" r:id="rId10"/>
    <p:sldId id="49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1BD113E-AB4E-D874-9315-1DDF7A0A364F}" name="Emily Adkins" initials="EA" userId="221ef2226ed9685a" providerId="Windows Live"/>
  <p188:author id="{1DA555EA-B346-1B63-A348-EB2D78FC648E}" name="Michelle Butterworth" initials="MB" userId="3d51313a523a5431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4F0D"/>
    <a:srgbClr val="16DD36"/>
    <a:srgbClr val="4BC7C8"/>
    <a:srgbClr val="EC44F2"/>
    <a:srgbClr val="FF33CC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959" autoAdjust="0"/>
    <p:restoredTop sz="75139" autoAdjust="0"/>
  </p:normalViewPr>
  <p:slideViewPr>
    <p:cSldViewPr snapToGrid="0">
      <p:cViewPr varScale="1">
        <p:scale>
          <a:sx n="84" d="100"/>
          <a:sy n="84" d="100"/>
        </p:scale>
        <p:origin x="942" y="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B08074-1A82-4276-BC9C-9F1654D2C295}" type="datetimeFigureOut">
              <a:rPr lang="en-GB" smtClean="0"/>
              <a:t>05/03/2025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0323D7-8D74-402A-B74C-D1093F83EA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38559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frog.org/privacy-policy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unifrog.org/website-terms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0C9BEC-E11D-4BAB-B95E-6E8FA7997FA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77684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6" name="Google Shape;1196;p1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7" name="Google Shape;1197;p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514192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323D7-8D74-402A-B74C-D1093F83EA20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64840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BE4E61-A992-F1EB-CCA4-8BBF6F699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CA4E12-FC77-C0A3-51AD-C51B34AA6C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A23270-CC2C-9F14-9166-32A4DF1038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A4E8-CCB9-7ADE-2597-3E552CF595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323D7-8D74-402A-B74C-D1093F83EA20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04191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Unifrog’s</a:t>
            </a:r>
            <a:r>
              <a:rPr lang="en-GB" dirty="0"/>
              <a:t> privacy policy can be found here: </a:t>
            </a:r>
            <a:r>
              <a:rPr lang="en-GB" dirty="0">
                <a:hlinkClick r:id="rId3"/>
              </a:rPr>
              <a:t>https://www.unifrog.org/privacy-policy</a:t>
            </a:r>
            <a:endParaRPr lang="en-GB" dirty="0"/>
          </a:p>
          <a:p>
            <a:r>
              <a:rPr lang="en-GB" dirty="0"/>
              <a:t>Service terms can be found here: </a:t>
            </a:r>
            <a:r>
              <a:rPr lang="en-GB" sz="1200" dirty="0">
                <a:latin typeface="Open Sans" panose="020B0606030504020204"/>
                <a:hlinkClick r:id="rId4"/>
              </a:rPr>
              <a:t>https://www.unifrog.org/website-terms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323D7-8D74-402A-B74C-D1093F83EA20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460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D50BB-9938-4958-ACF3-3DD2ABEF2C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516EB9-FCA2-4438-98EB-59BE04AC3C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2E6272-A3CC-4AB9-9DA2-ECC998FE5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3ECAF-29A6-42B4-B150-38BE3D615D6D}" type="datetimeFigureOut">
              <a:rPr lang="en-GB" smtClean="0"/>
              <a:t>05/03/2025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88AE44-FE61-4949-B1D7-A22F6E76B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4CB759-A80B-402B-9592-4DC3995DF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3989-3DD5-4214-8B0C-41B3BA2050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5825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FB2F1-A7BE-443C-90A4-300D3C216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374585-CCD9-44C0-A8BA-517E69A86B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265184-EFAC-4E7C-97CA-FC4B7645B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3ECAF-29A6-42B4-B150-38BE3D615D6D}" type="datetimeFigureOut">
              <a:rPr lang="en-GB" smtClean="0"/>
              <a:t>05/03/2025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153A81-B338-4EF9-ACBC-A371BA56F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D2925E-548A-4E9E-A5A7-EA7C190A1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3989-3DD5-4214-8B0C-41B3BA2050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2238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05DE64-4CD1-4A85-BECD-A1E696A98E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CD0C31-E0B3-40D4-A55A-290A153039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9F7440-525A-4874-96D9-33C40953F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3ECAF-29A6-42B4-B150-38BE3D615D6D}" type="datetimeFigureOut">
              <a:rPr lang="en-GB" smtClean="0"/>
              <a:t>05/03/2025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C492D6-A6D8-4B81-8A5B-9ED63941F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060AAB-3EDE-407E-A6D6-B7ADB29AD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3989-3DD5-4214-8B0C-41B3BA2050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3046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AC33A-2654-4D07-8A0D-3AD1FFCB6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E02DC0-D5BD-4CC7-B833-BA3BFEAE8F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975888-B93F-49F5-8A69-2C00511DC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3ECAF-29A6-42B4-B150-38BE3D615D6D}" type="datetimeFigureOut">
              <a:rPr lang="en-GB" smtClean="0"/>
              <a:t>05/03/2025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7BE509-A786-48DC-80FA-1E4C2B904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6E1B51-C837-4A22-AB12-21055F3B1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3989-3DD5-4214-8B0C-41B3BA2050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8988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CF338-3078-4A19-8CA0-6B0B198A7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F470FE-8982-4EAD-B101-C8FF16FC1A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BC20C1-5F2B-4528-B4B1-9BB42FB08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3ECAF-29A6-42B4-B150-38BE3D615D6D}" type="datetimeFigureOut">
              <a:rPr lang="en-GB" smtClean="0"/>
              <a:t>05/03/2025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02CABF-69AD-4BD8-9C18-072D2B195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790493-36B0-437C-B153-F2A2F5186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3989-3DD5-4214-8B0C-41B3BA2050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2651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0FBFF-7BBC-41C5-8661-45E62004E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CE8B72-5509-40C1-8606-6947F1D909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5C56CA-B1E9-4D5F-8868-CCFDACDF4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49D1AD-EA99-4EF3-86D7-70C6C4A6F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3ECAF-29A6-42B4-B150-38BE3D615D6D}" type="datetimeFigureOut">
              <a:rPr lang="en-GB" smtClean="0"/>
              <a:t>05/03/2025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B91B4A-ABE3-4699-A315-B167F00B2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B2D8AD-27CD-4010-B9D8-6F0F43406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3989-3DD5-4214-8B0C-41B3BA2050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8587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AF9F7-E92E-4E1A-8DC4-48F5C1F20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AEF68B-713B-4003-A138-4D24B46AA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69BFC5-1A68-49EA-89A3-08D24A4DE0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97A59A-FDB8-44C7-8974-161CFC1713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CDA72C-1FDF-4D3C-A016-7D19679C2D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A5626F-4DA9-416A-A68F-43036AE8B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3ECAF-29A6-42B4-B150-38BE3D615D6D}" type="datetimeFigureOut">
              <a:rPr lang="en-GB" smtClean="0"/>
              <a:t>05/03/2025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11EC45-70C7-410E-A0DC-F2EE40E2A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26EFEA-73C3-40B8-98BF-A1F39CB75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3989-3DD5-4214-8B0C-41B3BA2050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604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1A396-8030-411E-B560-372500927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A65C3D-E601-42E7-A71B-32B852BF5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3ECAF-29A6-42B4-B150-38BE3D615D6D}" type="datetimeFigureOut">
              <a:rPr lang="en-GB" smtClean="0"/>
              <a:t>05/03/2025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A3299D-F48C-4182-9944-50CF9B87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D54F88-0784-4E29-B071-93D330224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3989-3DD5-4214-8B0C-41B3BA2050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175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41578B-DFDA-49E9-84CE-5FF8DDFB4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3ECAF-29A6-42B4-B150-38BE3D615D6D}" type="datetimeFigureOut">
              <a:rPr lang="en-GB" smtClean="0"/>
              <a:t>05/03/2025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46302E-26F7-417E-A9EB-1C8373018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A8D2BA-2385-47F1-8E89-D816CBEB3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3989-3DD5-4214-8B0C-41B3BA2050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095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2121A-C2DC-40FB-A647-4AD8566EB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C4B9E0-A19A-4870-BA1D-3298D950C8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3C0EB8-FC1F-471A-97D7-BB2D60B1C3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223B42-A846-43BD-9AAD-2E24A88ED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3ECAF-29A6-42B4-B150-38BE3D615D6D}" type="datetimeFigureOut">
              <a:rPr lang="en-GB" smtClean="0"/>
              <a:t>05/03/2025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C45026-FE01-483C-9BDF-62CB7AE8E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881998-B493-4BC6-B8DD-EF346FDA6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3989-3DD5-4214-8B0C-41B3BA2050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8830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27322-13AA-4250-BE18-3575A7387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C46482-68B4-4ACC-8F7D-379C48F7C6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ECCC9E-715A-4C22-B3EF-F0A8DD2B44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8B1558-510D-4EFA-8C56-24A52B08D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3ECAF-29A6-42B4-B150-38BE3D615D6D}" type="datetimeFigureOut">
              <a:rPr lang="en-GB" smtClean="0"/>
              <a:t>05/03/2025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D9A235-6CBB-4649-B31D-C424D923F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D08BC1-1919-452C-B007-0A8930D76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3989-3DD5-4214-8B0C-41B3BA2050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96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0CAD87-838B-431F-BB35-C0BE08769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A0FF46-F789-4FCE-892E-85B26741F4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B1C365-4681-469A-AF8F-558DFE0627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73ECAF-29A6-42B4-B150-38BE3D615D6D}" type="datetimeFigureOut">
              <a:rPr lang="en-GB" smtClean="0"/>
              <a:t>05/03/2025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9E746A-2CA8-4751-BEDA-F934CDBD9E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50C18-BC05-4284-9EE1-60C7C942DD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863989-3DD5-4214-8B0C-41B3BA2050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5800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2357BF6-7D89-4079-8F91-FB58423D18EB}"/>
              </a:ext>
            </a:extLst>
          </p:cNvPr>
          <p:cNvSpPr txBox="1"/>
          <p:nvPr/>
        </p:nvSpPr>
        <p:spPr>
          <a:xfrm>
            <a:off x="1440191" y="3155576"/>
            <a:ext cx="89288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chemeClr val="bg1"/>
                </a:solidFill>
                <a:latin typeface="Open Sans" panose="020B0606030504020204"/>
              </a:rPr>
              <a:t>Introduction to </a:t>
            </a:r>
            <a:r>
              <a:rPr lang="en-GB" sz="4800" dirty="0" err="1">
                <a:solidFill>
                  <a:schemeClr val="bg1"/>
                </a:solidFill>
                <a:latin typeface="Open Sans" panose="020B0606030504020204"/>
              </a:rPr>
              <a:t>Unifrog</a:t>
            </a:r>
            <a:r>
              <a:rPr lang="en-GB" sz="4800" dirty="0">
                <a:solidFill>
                  <a:schemeClr val="bg1"/>
                </a:solidFill>
                <a:latin typeface="Open Sans" panose="020B0606030504020204"/>
              </a:rPr>
              <a:t> for Parents and Guardians</a:t>
            </a:r>
          </a:p>
        </p:txBody>
      </p:sp>
    </p:spTree>
    <p:extLst>
      <p:ext uri="{BB962C8B-B14F-4D97-AF65-F5344CB8AC3E}">
        <p14:creationId xmlns:p14="http://schemas.microsoft.com/office/powerpoint/2010/main" val="1611386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03DC7F0-F733-4AA8-B5E1-895F12DEDE81}"/>
              </a:ext>
            </a:extLst>
          </p:cNvPr>
          <p:cNvSpPr txBox="1"/>
          <p:nvPr/>
        </p:nvSpPr>
        <p:spPr>
          <a:xfrm>
            <a:off x="179294" y="430306"/>
            <a:ext cx="11743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Open Sans" panose="020B0606030504020204"/>
              </a:rPr>
              <a:t>GDPR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484326-79ED-4576-9696-E307568EB5AD}"/>
              </a:ext>
            </a:extLst>
          </p:cNvPr>
          <p:cNvSpPr txBox="1"/>
          <p:nvPr/>
        </p:nvSpPr>
        <p:spPr>
          <a:xfrm>
            <a:off x="386400" y="1626931"/>
            <a:ext cx="11419200" cy="4100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</a:rPr>
              <a:t>GDPR is a regulation in EU law on data protection and privacy for everyone within the European Union and the European Economic Area.</a:t>
            </a:r>
          </a:p>
          <a:p>
            <a:pPr>
              <a:lnSpc>
                <a:spcPct val="150000"/>
              </a:lnSpc>
            </a:pPr>
            <a:endParaRPr lang="en-GB" sz="2200" dirty="0">
              <a:latin typeface="Open Sans" panose="020B0606030504020204"/>
            </a:endParaRPr>
          </a:p>
          <a:p>
            <a:pPr>
              <a:lnSpc>
                <a:spcPct val="150000"/>
              </a:lnSpc>
            </a:pPr>
            <a:r>
              <a:rPr lang="en-GB" sz="2200" dirty="0" err="1">
                <a:latin typeface="Open Sans" panose="020B0606030504020204"/>
              </a:rPr>
              <a:t>Unifrog</a:t>
            </a:r>
            <a:r>
              <a:rPr lang="en-GB" sz="2200" dirty="0">
                <a:latin typeface="Open Sans" panose="020B0606030504020204"/>
              </a:rPr>
              <a:t> takes data security very seriously, and as such, has several features in place to protect school and student data.</a:t>
            </a:r>
          </a:p>
          <a:p>
            <a:pPr>
              <a:lnSpc>
                <a:spcPct val="150000"/>
              </a:lnSpc>
            </a:pPr>
            <a:endParaRPr lang="en-GB" sz="2200" dirty="0">
              <a:latin typeface="Open Sans" panose="020B0606030504020204"/>
            </a:endParaRPr>
          </a:p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</a:rPr>
              <a:t>We only use EU data centres, have multiple firewalls, layered-access security and more. Information on this can be found at unifrog.org/</a:t>
            </a:r>
            <a:r>
              <a:rPr lang="en-GB" sz="2200" dirty="0" err="1">
                <a:latin typeface="Open Sans" panose="020B0606030504020204"/>
              </a:rPr>
              <a:t>about#security</a:t>
            </a:r>
            <a:endParaRPr lang="en-GB" sz="2200" dirty="0">
              <a:latin typeface="Open Sans" panose="020B0606030504020204"/>
            </a:endParaRPr>
          </a:p>
        </p:txBody>
      </p:sp>
    </p:spTree>
    <p:extLst>
      <p:ext uri="{BB962C8B-B14F-4D97-AF65-F5344CB8AC3E}">
        <p14:creationId xmlns:p14="http://schemas.microsoft.com/office/powerpoint/2010/main" val="4186674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03DC7F0-F733-4AA8-B5E1-895F12DEDE81}"/>
              </a:ext>
            </a:extLst>
          </p:cNvPr>
          <p:cNvSpPr txBox="1"/>
          <p:nvPr/>
        </p:nvSpPr>
        <p:spPr>
          <a:xfrm>
            <a:off x="179294" y="430306"/>
            <a:ext cx="11743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Open Sans" panose="020B0606030504020204"/>
              </a:rPr>
              <a:t>What is </a:t>
            </a:r>
            <a:r>
              <a:rPr lang="en-GB" sz="3200" b="1" dirty="0" err="1">
                <a:solidFill>
                  <a:schemeClr val="bg1"/>
                </a:solidFill>
                <a:latin typeface="Open Sans" panose="020B0606030504020204"/>
              </a:rPr>
              <a:t>Unifrog</a:t>
            </a:r>
            <a:r>
              <a:rPr lang="en-GB" sz="3200" b="1" dirty="0">
                <a:solidFill>
                  <a:schemeClr val="bg1"/>
                </a:solidFill>
                <a:latin typeface="Open Sans" panose="020B0606030504020204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484326-79ED-4576-9696-E307568EB5AD}"/>
              </a:ext>
            </a:extLst>
          </p:cNvPr>
          <p:cNvSpPr txBox="1"/>
          <p:nvPr/>
        </p:nvSpPr>
        <p:spPr>
          <a:xfrm>
            <a:off x="224117" y="1489771"/>
            <a:ext cx="11743765" cy="5624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Unifrog</a:t>
            </a:r>
            <a:r>
              <a:rPr lang="en-U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believe that destinations - where students end up after school - is even more important than their academic performance. They partner with schools to support students to progress into the best opportunity for them.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Unifrog</a:t>
            </a:r>
            <a:r>
              <a:rPr lang="en-U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 this by providing a one-stop-shop where students can explore their interests, then find and successfully apply for their best next-step after school.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use </a:t>
            </a:r>
            <a:r>
              <a:rPr lang="en-U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unifrog</a:t>
            </a:r>
            <a:r>
              <a:rPr lang="en-U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school for careers, university and apprenticeship research as well as logging work experience placements and finding special opportunities to extend learning.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207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0" name="Google Shape;1200;p150"/>
          <p:cNvSpPr txBox="1"/>
          <p:nvPr/>
        </p:nvSpPr>
        <p:spPr>
          <a:xfrm>
            <a:off x="4779479" y="504454"/>
            <a:ext cx="3457749" cy="4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590"/>
              <a:buFont typeface="Calibri"/>
              <a:buNone/>
            </a:pPr>
            <a:endParaRPr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9293C6A-ED04-4390-AE71-ED9D5E03A9D7}"/>
              </a:ext>
            </a:extLst>
          </p:cNvPr>
          <p:cNvSpPr txBox="1"/>
          <p:nvPr/>
        </p:nvSpPr>
        <p:spPr>
          <a:xfrm>
            <a:off x="179294" y="430306"/>
            <a:ext cx="11743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Open Sans" panose="020B0606030504020204"/>
              </a:rPr>
              <a:t>The Unifrog tools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B6906FE-0C53-4F5B-82F0-6970EBAB19E8}"/>
              </a:ext>
            </a:extLst>
          </p:cNvPr>
          <p:cNvSpPr txBox="1"/>
          <p:nvPr/>
        </p:nvSpPr>
        <p:spPr>
          <a:xfrm>
            <a:off x="351572" y="1460871"/>
            <a:ext cx="11488856" cy="966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000" dirty="0">
                <a:latin typeface="Open Sans" panose="020B0606030504020204"/>
              </a:rPr>
              <a:t>Access all tools on Unifrog to learn what options are available, access good quality information, and search for opportunities to support your child.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3198C23-5E24-2D81-CCE5-B66F23292055}"/>
              </a:ext>
            </a:extLst>
          </p:cNvPr>
          <p:cNvGrpSpPr/>
          <p:nvPr/>
        </p:nvGrpSpPr>
        <p:grpSpPr>
          <a:xfrm>
            <a:off x="2130811" y="2340777"/>
            <a:ext cx="9945895" cy="4455261"/>
            <a:chOff x="179294" y="920552"/>
            <a:chExt cx="11891961" cy="445526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CE996022-0138-710A-FE42-2093210B1D24}"/>
                </a:ext>
              </a:extLst>
            </p:cNvPr>
            <p:cNvGrpSpPr/>
            <p:nvPr/>
          </p:nvGrpSpPr>
          <p:grpSpPr>
            <a:xfrm>
              <a:off x="2574823" y="1013673"/>
              <a:ext cx="2299082" cy="1515530"/>
              <a:chOff x="2607132" y="1013674"/>
              <a:chExt cx="2299082" cy="1515530"/>
            </a:xfrm>
          </p:grpSpPr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40CCE3B-E528-ACBE-BF50-77F256A01849}"/>
                  </a:ext>
                </a:extLst>
              </p:cNvPr>
              <p:cNvSpPr txBox="1"/>
              <p:nvPr/>
            </p:nvSpPr>
            <p:spPr>
              <a:xfrm>
                <a:off x="2858972" y="1013674"/>
                <a:ext cx="179945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Recording what you’ve done</a:t>
                </a:r>
              </a:p>
            </p:txBody>
          </p:sp>
          <p:sp>
            <p:nvSpPr>
              <p:cNvPr id="48" name="Google Shape;121;p16">
                <a:hlinkClick r:id="" action="ppaction://noaction"/>
                <a:extLst>
                  <a:ext uri="{FF2B5EF4-FFF2-40B4-BE49-F238E27FC236}">
                    <a16:creationId xmlns:a16="http://schemas.microsoft.com/office/drawing/2014/main" id="{2AFE171F-7ABB-695A-0788-100542DEF6FF}"/>
                  </a:ext>
                </a:extLst>
              </p:cNvPr>
              <p:cNvSpPr txBox="1"/>
              <p:nvPr/>
            </p:nvSpPr>
            <p:spPr>
              <a:xfrm>
                <a:off x="2611181" y="1528330"/>
                <a:ext cx="2295033" cy="301598"/>
              </a:xfrm>
              <a:prstGeom prst="rect">
                <a:avLst/>
              </a:prstGeom>
              <a:solidFill>
                <a:srgbClr val="E660A6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Activities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50" name="Google Shape;123;p16">
                <a:hlinkClick r:id="" action="ppaction://noaction"/>
                <a:extLst>
                  <a:ext uri="{FF2B5EF4-FFF2-40B4-BE49-F238E27FC236}">
                    <a16:creationId xmlns:a16="http://schemas.microsoft.com/office/drawing/2014/main" id="{A4840F8E-A547-C24D-8B89-2430F02A6C77}"/>
                  </a:ext>
                </a:extLst>
              </p:cNvPr>
              <p:cNvSpPr txBox="1"/>
              <p:nvPr/>
            </p:nvSpPr>
            <p:spPr>
              <a:xfrm>
                <a:off x="2611181" y="1873919"/>
                <a:ext cx="2295033" cy="301598"/>
              </a:xfrm>
              <a:prstGeom prst="rect">
                <a:avLst/>
              </a:prstGeom>
              <a:solidFill>
                <a:srgbClr val="9B59B6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Skills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51" name="Google Shape;122;p16">
                <a:hlinkClick r:id="" action="ppaction://noaction"/>
                <a:extLst>
                  <a:ext uri="{FF2B5EF4-FFF2-40B4-BE49-F238E27FC236}">
                    <a16:creationId xmlns:a16="http://schemas.microsoft.com/office/drawing/2014/main" id="{6B7382C7-B2D2-825D-4E8F-B83B06E4FF95}"/>
                  </a:ext>
                </a:extLst>
              </p:cNvPr>
              <p:cNvSpPr txBox="1"/>
              <p:nvPr/>
            </p:nvSpPr>
            <p:spPr>
              <a:xfrm>
                <a:off x="2607132" y="2227606"/>
                <a:ext cx="2295033" cy="301598"/>
              </a:xfrm>
              <a:prstGeom prst="rect">
                <a:avLst/>
              </a:prstGeom>
              <a:solidFill>
                <a:srgbClr val="5659D8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Interactions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B2101AC-8D88-0627-2A5F-86B331B2DE1C}"/>
                </a:ext>
              </a:extLst>
            </p:cNvPr>
            <p:cNvGrpSpPr/>
            <p:nvPr/>
          </p:nvGrpSpPr>
          <p:grpSpPr>
            <a:xfrm>
              <a:off x="9775412" y="1006552"/>
              <a:ext cx="2295843" cy="1518449"/>
              <a:chOff x="9775412" y="1006552"/>
              <a:chExt cx="2295843" cy="1518449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F34CD15C-0EFE-CE3A-D70E-B535165A9053}"/>
                  </a:ext>
                </a:extLst>
              </p:cNvPr>
              <p:cNvSpPr txBox="1"/>
              <p:nvPr/>
            </p:nvSpPr>
            <p:spPr>
              <a:xfrm>
                <a:off x="9932409" y="1006552"/>
                <a:ext cx="199665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Making applications</a:t>
                </a:r>
              </a:p>
            </p:txBody>
          </p:sp>
          <p:sp>
            <p:nvSpPr>
              <p:cNvPr id="37" name="Google Shape;168;p19">
                <a:hlinkClick r:id="" action="ppaction://noaction"/>
                <a:extLst>
                  <a:ext uri="{FF2B5EF4-FFF2-40B4-BE49-F238E27FC236}">
                    <a16:creationId xmlns:a16="http://schemas.microsoft.com/office/drawing/2014/main" id="{9DB03D5E-CAE2-4EA2-E0DB-789E01A5341C}"/>
                  </a:ext>
                </a:extLst>
              </p:cNvPr>
              <p:cNvSpPr txBox="1"/>
              <p:nvPr/>
            </p:nvSpPr>
            <p:spPr>
              <a:xfrm>
                <a:off x="9776222" y="1528330"/>
                <a:ext cx="2295033" cy="301598"/>
              </a:xfrm>
              <a:prstGeom prst="rect">
                <a:avLst/>
              </a:prstGeom>
              <a:solidFill>
                <a:srgbClr val="D04744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Post 18 Intentions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45" name="Google Shape;169;p19">
                <a:hlinkClick r:id="" action="ppaction://noaction"/>
                <a:extLst>
                  <a:ext uri="{FF2B5EF4-FFF2-40B4-BE49-F238E27FC236}">
                    <a16:creationId xmlns:a16="http://schemas.microsoft.com/office/drawing/2014/main" id="{62B40C17-81E2-6CAA-43C8-17B74F41FFBC}"/>
                  </a:ext>
                </a:extLst>
              </p:cNvPr>
              <p:cNvSpPr txBox="1"/>
              <p:nvPr/>
            </p:nvSpPr>
            <p:spPr>
              <a:xfrm>
                <a:off x="9775412" y="2223403"/>
                <a:ext cx="2295033" cy="301598"/>
              </a:xfrm>
              <a:prstGeom prst="rect">
                <a:avLst/>
              </a:prstGeom>
              <a:solidFill>
                <a:srgbClr val="E84C51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Applications list 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46" name="Google Shape;171;p19">
                <a:hlinkClick r:id="" action="ppaction://noaction"/>
                <a:extLst>
                  <a:ext uri="{FF2B5EF4-FFF2-40B4-BE49-F238E27FC236}">
                    <a16:creationId xmlns:a16="http://schemas.microsoft.com/office/drawing/2014/main" id="{89597C84-D0F2-A741-C434-4A0CABB7F6F9}"/>
                  </a:ext>
                </a:extLst>
              </p:cNvPr>
              <p:cNvSpPr txBox="1"/>
              <p:nvPr/>
            </p:nvSpPr>
            <p:spPr>
              <a:xfrm>
                <a:off x="9775412" y="1873919"/>
                <a:ext cx="2295033" cy="301598"/>
              </a:xfrm>
              <a:prstGeom prst="rect">
                <a:avLst/>
              </a:prstGeom>
              <a:solidFill>
                <a:srgbClr val="D652B3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Locker</a:t>
                </a: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77AEEE0-41AE-226B-7DEA-77A8B050F10F}"/>
                </a:ext>
              </a:extLst>
            </p:cNvPr>
            <p:cNvGrpSpPr/>
            <p:nvPr/>
          </p:nvGrpSpPr>
          <p:grpSpPr>
            <a:xfrm>
              <a:off x="4961852" y="1013673"/>
              <a:ext cx="2313485" cy="4362140"/>
              <a:chOff x="4961852" y="1013673"/>
              <a:chExt cx="2313485" cy="4362140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35CD2BE-6FB5-B07F-84D7-3931FA609EDD}"/>
                  </a:ext>
                </a:extLst>
              </p:cNvPr>
              <p:cNvSpPr txBox="1"/>
              <p:nvPr/>
            </p:nvSpPr>
            <p:spPr>
              <a:xfrm>
                <a:off x="5377990" y="1013673"/>
                <a:ext cx="14983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Searching for opportunities</a:t>
                </a:r>
              </a:p>
            </p:txBody>
          </p:sp>
          <p:sp>
            <p:nvSpPr>
              <p:cNvPr id="25" name="Google Shape;135;p17">
                <a:hlinkClick r:id="" action="ppaction://noaction"/>
                <a:extLst>
                  <a:ext uri="{FF2B5EF4-FFF2-40B4-BE49-F238E27FC236}">
                    <a16:creationId xmlns:a16="http://schemas.microsoft.com/office/drawing/2014/main" id="{5AAA5254-B37D-FD56-AC8F-C506FCA66DEA}"/>
                  </a:ext>
                </a:extLst>
              </p:cNvPr>
              <p:cNvSpPr txBox="1"/>
              <p:nvPr/>
            </p:nvSpPr>
            <p:spPr>
              <a:xfrm>
                <a:off x="4962217" y="2939087"/>
                <a:ext cx="2296349" cy="301598"/>
              </a:xfrm>
              <a:prstGeom prst="rect">
                <a:avLst/>
              </a:prstGeom>
              <a:solidFill>
                <a:srgbClr val="F90505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Canadian universities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endParaRPr>
              </a:p>
            </p:txBody>
          </p:sp>
          <p:sp>
            <p:nvSpPr>
              <p:cNvPr id="26" name="Google Shape;137;p17">
                <a:hlinkClick r:id="" action="ppaction://noaction"/>
                <a:extLst>
                  <a:ext uri="{FF2B5EF4-FFF2-40B4-BE49-F238E27FC236}">
                    <a16:creationId xmlns:a16="http://schemas.microsoft.com/office/drawing/2014/main" id="{456FBB13-39B3-B75E-D647-E62405D7DDAE}"/>
                  </a:ext>
                </a:extLst>
              </p:cNvPr>
              <p:cNvSpPr txBox="1"/>
              <p:nvPr/>
            </p:nvSpPr>
            <p:spPr>
              <a:xfrm>
                <a:off x="4978988" y="2580840"/>
                <a:ext cx="2296349" cy="301598"/>
              </a:xfrm>
              <a:prstGeom prst="rect">
                <a:avLst/>
              </a:prstGeom>
              <a:solidFill>
                <a:srgbClr val="007EFA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Oxbridge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27" name="Google Shape;139;p17">
                <a:hlinkClick r:id="" action="ppaction://noaction"/>
                <a:extLst>
                  <a:ext uri="{FF2B5EF4-FFF2-40B4-BE49-F238E27FC236}">
                    <a16:creationId xmlns:a16="http://schemas.microsoft.com/office/drawing/2014/main" id="{5179D207-6C9B-68AD-03D7-4A2AA94CA041}"/>
                  </a:ext>
                </a:extLst>
              </p:cNvPr>
              <p:cNvSpPr txBox="1"/>
              <p:nvPr/>
            </p:nvSpPr>
            <p:spPr>
              <a:xfrm>
                <a:off x="4978988" y="2228193"/>
                <a:ext cx="2296349" cy="301598"/>
              </a:xfrm>
              <a:prstGeom prst="rect">
                <a:avLst/>
              </a:prstGeom>
              <a:solidFill>
                <a:srgbClr val="6815AD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European universities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28" name="Google Shape;141;p17">
                <a:hlinkClick r:id="" action="ppaction://noaction"/>
                <a:extLst>
                  <a:ext uri="{FF2B5EF4-FFF2-40B4-BE49-F238E27FC236}">
                    <a16:creationId xmlns:a16="http://schemas.microsoft.com/office/drawing/2014/main" id="{3D0EBD1C-757D-0E4D-3D1F-A90CB332515B}"/>
                  </a:ext>
                </a:extLst>
              </p:cNvPr>
              <p:cNvSpPr txBox="1"/>
              <p:nvPr/>
            </p:nvSpPr>
            <p:spPr>
              <a:xfrm>
                <a:off x="4978988" y="1878277"/>
                <a:ext cx="2296349" cy="301598"/>
              </a:xfrm>
              <a:prstGeom prst="rect">
                <a:avLst/>
              </a:prstGeom>
              <a:solidFill>
                <a:srgbClr val="2E65B6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US universities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29" name="Google Shape;142;p17">
                <a:hlinkClick r:id="" action="ppaction://noaction"/>
                <a:extLst>
                  <a:ext uri="{FF2B5EF4-FFF2-40B4-BE49-F238E27FC236}">
                    <a16:creationId xmlns:a16="http://schemas.microsoft.com/office/drawing/2014/main" id="{24800FEA-C5A1-AC16-AB91-38D54EC980DC}"/>
                  </a:ext>
                </a:extLst>
              </p:cNvPr>
              <p:cNvSpPr txBox="1"/>
              <p:nvPr/>
            </p:nvSpPr>
            <p:spPr>
              <a:xfrm>
                <a:off x="4978988" y="1528330"/>
                <a:ext cx="2296349" cy="301598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UK universities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endParaRPr>
              </a:p>
            </p:txBody>
          </p:sp>
          <p:sp>
            <p:nvSpPr>
              <p:cNvPr id="30" name="Google Shape;135;p17">
                <a:hlinkClick r:id="" action="ppaction://noaction"/>
                <a:extLst>
                  <a:ext uri="{FF2B5EF4-FFF2-40B4-BE49-F238E27FC236}">
                    <a16:creationId xmlns:a16="http://schemas.microsoft.com/office/drawing/2014/main" id="{A0674403-B203-80A4-C886-25BFDFD982DB}"/>
                  </a:ext>
                </a:extLst>
              </p:cNvPr>
              <p:cNvSpPr txBox="1"/>
              <p:nvPr/>
            </p:nvSpPr>
            <p:spPr>
              <a:xfrm>
                <a:off x="4962216" y="3295135"/>
                <a:ext cx="2296349" cy="301598"/>
              </a:xfrm>
              <a:prstGeom prst="rect">
                <a:avLst/>
              </a:prstGeom>
              <a:solidFill>
                <a:srgbClr val="16DD36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Asian universities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endParaRPr>
              </a:p>
            </p:txBody>
          </p:sp>
          <p:sp>
            <p:nvSpPr>
              <p:cNvPr id="31" name="Google Shape;135;p17">
                <a:hlinkClick r:id="" action="ppaction://noaction"/>
                <a:extLst>
                  <a:ext uri="{FF2B5EF4-FFF2-40B4-BE49-F238E27FC236}">
                    <a16:creationId xmlns:a16="http://schemas.microsoft.com/office/drawing/2014/main" id="{09F087CC-4007-3C8B-860C-F1345D08BB03}"/>
                  </a:ext>
                </a:extLst>
              </p:cNvPr>
              <p:cNvSpPr txBox="1"/>
              <p:nvPr/>
            </p:nvSpPr>
            <p:spPr>
              <a:xfrm>
                <a:off x="4962216" y="3657162"/>
                <a:ext cx="2296349" cy="301598"/>
              </a:xfrm>
              <a:prstGeom prst="rect">
                <a:avLst/>
              </a:prstGeom>
              <a:solidFill>
                <a:srgbClr val="3C85C2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Australasian universities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endParaRPr>
              </a:p>
            </p:txBody>
          </p:sp>
          <p:sp>
            <p:nvSpPr>
              <p:cNvPr id="32" name="Google Shape;135;p17">
                <a:hlinkClick r:id="" action="ppaction://noaction"/>
                <a:extLst>
                  <a:ext uri="{FF2B5EF4-FFF2-40B4-BE49-F238E27FC236}">
                    <a16:creationId xmlns:a16="http://schemas.microsoft.com/office/drawing/2014/main" id="{8DDF4A4C-7C3F-76A1-3326-B2C4BE910B64}"/>
                  </a:ext>
                </a:extLst>
              </p:cNvPr>
              <p:cNvSpPr txBox="1"/>
              <p:nvPr/>
            </p:nvSpPr>
            <p:spPr>
              <a:xfrm>
                <a:off x="4961852" y="4721199"/>
                <a:ext cx="2296349" cy="301598"/>
              </a:xfrm>
              <a:prstGeom prst="rect">
                <a:avLst/>
              </a:prstGeom>
              <a:solidFill>
                <a:srgbClr val="B54F0D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Special Opportunities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endParaRPr>
              </a:p>
            </p:txBody>
          </p:sp>
          <p:sp>
            <p:nvSpPr>
              <p:cNvPr id="33" name="Google Shape;135;p17">
                <a:hlinkClick r:id="" action="ppaction://noaction"/>
                <a:extLst>
                  <a:ext uri="{FF2B5EF4-FFF2-40B4-BE49-F238E27FC236}">
                    <a16:creationId xmlns:a16="http://schemas.microsoft.com/office/drawing/2014/main" id="{18D11134-4678-D7D6-BEAC-36B217CE7622}"/>
                  </a:ext>
                </a:extLst>
              </p:cNvPr>
              <p:cNvSpPr txBox="1"/>
              <p:nvPr/>
            </p:nvSpPr>
            <p:spPr>
              <a:xfrm>
                <a:off x="4962215" y="4019189"/>
                <a:ext cx="2296349" cy="276522"/>
              </a:xfrm>
              <a:prstGeom prst="rect">
                <a:avLst/>
              </a:prstGeom>
              <a:solidFill>
                <a:srgbClr val="755B99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MidEast</a:t>
                </a: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 and Africa unis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endParaRPr>
              </a:p>
            </p:txBody>
          </p:sp>
          <p:sp>
            <p:nvSpPr>
              <p:cNvPr id="34" name="Google Shape;135;p17">
                <a:hlinkClick r:id="" action="ppaction://noaction"/>
                <a:extLst>
                  <a:ext uri="{FF2B5EF4-FFF2-40B4-BE49-F238E27FC236}">
                    <a16:creationId xmlns:a16="http://schemas.microsoft.com/office/drawing/2014/main" id="{6A1FF2D0-1F81-1349-F941-97E4CA24A627}"/>
                  </a:ext>
                </a:extLst>
              </p:cNvPr>
              <p:cNvSpPr txBox="1"/>
              <p:nvPr/>
            </p:nvSpPr>
            <p:spPr>
              <a:xfrm>
                <a:off x="4961852" y="4368183"/>
                <a:ext cx="2296349" cy="301598"/>
              </a:xfrm>
              <a:prstGeom prst="rect">
                <a:avLst/>
              </a:prstGeom>
              <a:solidFill>
                <a:srgbClr val="346535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Irish universities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endParaRPr>
              </a:p>
            </p:txBody>
          </p:sp>
          <p:sp>
            <p:nvSpPr>
              <p:cNvPr id="35" name="Google Shape;135;p17">
                <a:hlinkClick r:id="" action="ppaction://noaction"/>
                <a:extLst>
                  <a:ext uri="{FF2B5EF4-FFF2-40B4-BE49-F238E27FC236}">
                    <a16:creationId xmlns:a16="http://schemas.microsoft.com/office/drawing/2014/main" id="{557F7349-40EA-EB13-9E19-A0BD2935C7BF}"/>
                  </a:ext>
                </a:extLst>
              </p:cNvPr>
              <p:cNvSpPr txBox="1"/>
              <p:nvPr/>
            </p:nvSpPr>
            <p:spPr>
              <a:xfrm>
                <a:off x="4961853" y="5074215"/>
                <a:ext cx="2296349" cy="301598"/>
              </a:xfrm>
              <a:prstGeom prst="rect">
                <a:avLst/>
              </a:prstGeom>
              <a:solidFill>
                <a:srgbClr val="0B434A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Events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A3B538A-3D43-BC2C-C7B5-D7BDAF80B055}"/>
                </a:ext>
              </a:extLst>
            </p:cNvPr>
            <p:cNvGrpSpPr/>
            <p:nvPr/>
          </p:nvGrpSpPr>
          <p:grpSpPr>
            <a:xfrm>
              <a:off x="7367696" y="920552"/>
              <a:ext cx="2295033" cy="3559414"/>
              <a:chOff x="7352952" y="920552"/>
              <a:chExt cx="2295033" cy="3559414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263ED75-23B9-EC17-302A-DF923097BA19}"/>
                  </a:ext>
                </a:extLst>
              </p:cNvPr>
              <p:cNvSpPr txBox="1"/>
              <p:nvPr/>
            </p:nvSpPr>
            <p:spPr>
              <a:xfrm>
                <a:off x="7592629" y="920552"/>
                <a:ext cx="181567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Drafting application materials</a:t>
                </a:r>
              </a:p>
            </p:txBody>
          </p:sp>
          <p:sp>
            <p:nvSpPr>
              <p:cNvPr id="16" name="Google Shape;153;p18">
                <a:hlinkClick r:id="" action="ppaction://noaction"/>
                <a:extLst>
                  <a:ext uri="{FF2B5EF4-FFF2-40B4-BE49-F238E27FC236}">
                    <a16:creationId xmlns:a16="http://schemas.microsoft.com/office/drawing/2014/main" id="{7BAC60E4-A8DA-389A-309F-06E897B6B764}"/>
                  </a:ext>
                </a:extLst>
              </p:cNvPr>
              <p:cNvSpPr txBox="1"/>
              <p:nvPr/>
            </p:nvSpPr>
            <p:spPr>
              <a:xfrm>
                <a:off x="7352952" y="1881518"/>
                <a:ext cx="2295033" cy="301598"/>
              </a:xfrm>
              <a:prstGeom prst="rect">
                <a:avLst/>
              </a:prstGeom>
              <a:solidFill>
                <a:srgbClr val="9F8A42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Classes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endParaRPr>
              </a:p>
            </p:txBody>
          </p:sp>
          <p:sp>
            <p:nvSpPr>
              <p:cNvPr id="17" name="Google Shape;154;p18">
                <a:hlinkClick r:id="" action="ppaction://noaction"/>
                <a:extLst>
                  <a:ext uri="{FF2B5EF4-FFF2-40B4-BE49-F238E27FC236}">
                    <a16:creationId xmlns:a16="http://schemas.microsoft.com/office/drawing/2014/main" id="{E44B9E53-C14C-A739-2D05-D549748607EF}"/>
                  </a:ext>
                </a:extLst>
              </p:cNvPr>
              <p:cNvSpPr txBox="1"/>
              <p:nvPr/>
            </p:nvSpPr>
            <p:spPr>
              <a:xfrm>
                <a:off x="7352952" y="1528330"/>
                <a:ext cx="2295033" cy="301598"/>
              </a:xfrm>
              <a:prstGeom prst="rect">
                <a:avLst/>
              </a:prstGeom>
              <a:solidFill>
                <a:srgbClr val="D95459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UK Personal Statement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18" name="Google Shape;155;p18">
                <a:hlinkClick r:id="" action="ppaction://noaction"/>
                <a:extLst>
                  <a:ext uri="{FF2B5EF4-FFF2-40B4-BE49-F238E27FC236}">
                    <a16:creationId xmlns:a16="http://schemas.microsoft.com/office/drawing/2014/main" id="{19A7F84E-7A27-E225-95E8-53A5E44F71EF}"/>
                  </a:ext>
                </a:extLst>
              </p:cNvPr>
              <p:cNvSpPr txBox="1"/>
              <p:nvPr/>
            </p:nvSpPr>
            <p:spPr>
              <a:xfrm>
                <a:off x="7352952" y="2228193"/>
                <a:ext cx="2295033" cy="301598"/>
              </a:xfrm>
              <a:prstGeom prst="rect">
                <a:avLst/>
              </a:prstGeom>
              <a:solidFill>
                <a:srgbClr val="7030A0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Subject References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19" name="Google Shape;156;p18">
                <a:hlinkClick r:id="" action="ppaction://noaction"/>
                <a:extLst>
                  <a:ext uri="{FF2B5EF4-FFF2-40B4-BE49-F238E27FC236}">
                    <a16:creationId xmlns:a16="http://schemas.microsoft.com/office/drawing/2014/main" id="{BA5F4E47-D58C-9250-1FA2-D00C83A2EF8B}"/>
                  </a:ext>
                </a:extLst>
              </p:cNvPr>
              <p:cNvSpPr txBox="1"/>
              <p:nvPr/>
            </p:nvSpPr>
            <p:spPr>
              <a:xfrm>
                <a:off x="7352952" y="2580840"/>
                <a:ext cx="2295033" cy="301598"/>
              </a:xfrm>
              <a:prstGeom prst="rect">
                <a:avLst/>
              </a:prstGeom>
              <a:solidFill>
                <a:srgbClr val="558465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CV / Resumé</a:t>
                </a:r>
              </a:p>
            </p:txBody>
          </p:sp>
          <p:sp>
            <p:nvSpPr>
              <p:cNvPr id="20" name="Google Shape;153;p18">
                <a:hlinkClick r:id="" action="ppaction://noaction"/>
                <a:extLst>
                  <a:ext uri="{FF2B5EF4-FFF2-40B4-BE49-F238E27FC236}">
                    <a16:creationId xmlns:a16="http://schemas.microsoft.com/office/drawing/2014/main" id="{B37BDE8B-792B-5468-4AD8-19FFB37A1502}"/>
                  </a:ext>
                </a:extLst>
              </p:cNvPr>
              <p:cNvSpPr txBox="1"/>
              <p:nvPr/>
            </p:nvSpPr>
            <p:spPr>
              <a:xfrm>
                <a:off x="7352952" y="3284208"/>
                <a:ext cx="2295033" cy="301598"/>
              </a:xfrm>
              <a:prstGeom prst="rect">
                <a:avLst/>
              </a:prstGeom>
              <a:solidFill>
                <a:srgbClr val="BE54D9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Common App Essay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endParaRPr>
              </a:p>
            </p:txBody>
          </p:sp>
          <p:sp>
            <p:nvSpPr>
              <p:cNvPr id="21" name="Google Shape;154;p18">
                <a:hlinkClick r:id="" action="ppaction://noaction"/>
                <a:extLst>
                  <a:ext uri="{FF2B5EF4-FFF2-40B4-BE49-F238E27FC236}">
                    <a16:creationId xmlns:a16="http://schemas.microsoft.com/office/drawing/2014/main" id="{46161C3E-7807-63CC-1B9D-1647F76800D0}"/>
                  </a:ext>
                </a:extLst>
              </p:cNvPr>
              <p:cNvSpPr txBox="1"/>
              <p:nvPr/>
            </p:nvSpPr>
            <p:spPr>
              <a:xfrm>
                <a:off x="7352952" y="2932524"/>
                <a:ext cx="2295033" cy="301598"/>
              </a:xfrm>
              <a:prstGeom prst="rect">
                <a:avLst/>
              </a:prstGeom>
              <a:solidFill>
                <a:srgbClr val="C6590F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Writing tool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22" name="Google Shape;155;p18">
                <a:hlinkClick r:id="" action="ppaction://noaction"/>
                <a:extLst>
                  <a:ext uri="{FF2B5EF4-FFF2-40B4-BE49-F238E27FC236}">
                    <a16:creationId xmlns:a16="http://schemas.microsoft.com/office/drawing/2014/main" id="{77B8DC6A-0BAE-74E1-1CA6-16995F14AC9F}"/>
                  </a:ext>
                </a:extLst>
              </p:cNvPr>
              <p:cNvSpPr txBox="1"/>
              <p:nvPr/>
            </p:nvSpPr>
            <p:spPr>
              <a:xfrm>
                <a:off x="7352952" y="3639160"/>
                <a:ext cx="2295033" cy="301598"/>
              </a:xfrm>
              <a:prstGeom prst="rect">
                <a:avLst/>
              </a:prstGeom>
              <a:solidFill>
                <a:srgbClr val="3FC9AD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US recommenders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23" name="Google Shape;156;p18">
                <a:hlinkClick r:id="" action="ppaction://noaction"/>
                <a:extLst>
                  <a:ext uri="{FF2B5EF4-FFF2-40B4-BE49-F238E27FC236}">
                    <a16:creationId xmlns:a16="http://schemas.microsoft.com/office/drawing/2014/main" id="{5CC2A291-D5E6-F67B-5C38-289463852C86}"/>
                  </a:ext>
                </a:extLst>
              </p:cNvPr>
              <p:cNvSpPr txBox="1"/>
              <p:nvPr/>
            </p:nvSpPr>
            <p:spPr>
              <a:xfrm>
                <a:off x="7352952" y="3994111"/>
                <a:ext cx="2295033" cy="485855"/>
              </a:xfrm>
              <a:prstGeom prst="rect">
                <a:avLst/>
              </a:prstGeom>
              <a:solidFill>
                <a:srgbClr val="FF0280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Notes for Reference writers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FE6938D-4B2D-4F15-0EAC-9C9042CE85FC}"/>
                </a:ext>
              </a:extLst>
            </p:cNvPr>
            <p:cNvGrpSpPr/>
            <p:nvPr/>
          </p:nvGrpSpPr>
          <p:grpSpPr>
            <a:xfrm>
              <a:off x="179294" y="1106494"/>
              <a:ext cx="2299619" cy="2479312"/>
              <a:chOff x="179294" y="1106494"/>
              <a:chExt cx="2299619" cy="2479312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B63555F-7A29-34F7-94BE-15F29F35FDD9}"/>
                  </a:ext>
                </a:extLst>
              </p:cNvPr>
              <p:cNvSpPr txBox="1"/>
              <p:nvPr/>
            </p:nvSpPr>
            <p:spPr>
              <a:xfrm>
                <a:off x="287712" y="1106494"/>
                <a:ext cx="20781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Exploring pathways</a:t>
                </a:r>
              </a:p>
            </p:txBody>
          </p:sp>
          <p:sp>
            <p:nvSpPr>
              <p:cNvPr id="9" name="Google Shape;106;p15">
                <a:hlinkClick r:id="" action="ppaction://noaction"/>
                <a:extLst>
                  <a:ext uri="{FF2B5EF4-FFF2-40B4-BE49-F238E27FC236}">
                    <a16:creationId xmlns:a16="http://schemas.microsoft.com/office/drawing/2014/main" id="{DEDB8359-5199-4777-CBE7-F38E42339A42}"/>
                  </a:ext>
                </a:extLst>
              </p:cNvPr>
              <p:cNvSpPr txBox="1"/>
              <p:nvPr/>
            </p:nvSpPr>
            <p:spPr>
              <a:xfrm>
                <a:off x="183880" y="1528330"/>
                <a:ext cx="2295033" cy="301598"/>
              </a:xfrm>
              <a:prstGeom prst="rect">
                <a:avLst/>
              </a:prstGeom>
              <a:solidFill>
                <a:srgbClr val="C89801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>
                      <a:noFill/>
                    </a:u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Careers library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10" name="Google Shape;110;p15">
                <a:hlinkClick r:id="" action="ppaction://noaction"/>
                <a:extLst>
                  <a:ext uri="{FF2B5EF4-FFF2-40B4-BE49-F238E27FC236}">
                    <a16:creationId xmlns:a16="http://schemas.microsoft.com/office/drawing/2014/main" id="{0D738D8D-839A-86B4-DEA6-2C35DB85AF3C}"/>
                  </a:ext>
                </a:extLst>
              </p:cNvPr>
              <p:cNvSpPr txBox="1"/>
              <p:nvPr/>
            </p:nvSpPr>
            <p:spPr>
              <a:xfrm>
                <a:off x="183880" y="1881518"/>
                <a:ext cx="2295033" cy="301598"/>
              </a:xfrm>
              <a:prstGeom prst="rect">
                <a:avLst/>
              </a:prstGeom>
              <a:solidFill>
                <a:srgbClr val="7030A0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>
                      <a:noFill/>
                    </a:u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Subjects library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11" name="Google Shape;107;p15">
                <a:hlinkClick r:id="" action="ppaction://noaction"/>
                <a:extLst>
                  <a:ext uri="{FF2B5EF4-FFF2-40B4-BE49-F238E27FC236}">
                    <a16:creationId xmlns:a16="http://schemas.microsoft.com/office/drawing/2014/main" id="{B3F0A82D-C413-8E2E-1E97-FE3D3524200D}"/>
                  </a:ext>
                </a:extLst>
              </p:cNvPr>
              <p:cNvSpPr txBox="1"/>
              <p:nvPr/>
            </p:nvSpPr>
            <p:spPr>
              <a:xfrm>
                <a:off x="179294" y="2234706"/>
                <a:ext cx="2295033" cy="301598"/>
              </a:xfrm>
              <a:prstGeom prst="rect">
                <a:avLst/>
              </a:prstGeom>
              <a:solidFill>
                <a:srgbClr val="A03030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>
                      <a:noFill/>
                    </a:u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Know-how library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12" name="Google Shape;108;p15">
                <a:hlinkClick r:id="" action="ppaction://noaction"/>
                <a:extLst>
                  <a:ext uri="{FF2B5EF4-FFF2-40B4-BE49-F238E27FC236}">
                    <a16:creationId xmlns:a16="http://schemas.microsoft.com/office/drawing/2014/main" id="{B98963F8-BD9A-A641-1DB6-0F2869F60B01}"/>
                  </a:ext>
                </a:extLst>
              </p:cNvPr>
              <p:cNvSpPr txBox="1"/>
              <p:nvPr/>
            </p:nvSpPr>
            <p:spPr>
              <a:xfrm>
                <a:off x="179294" y="2587894"/>
                <a:ext cx="2295033" cy="301598"/>
              </a:xfrm>
              <a:prstGeom prst="rect">
                <a:avLst/>
              </a:prstGeom>
              <a:solidFill>
                <a:srgbClr val="4BC7C8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>
                      <a:noFill/>
                    </a:u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MOOC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13" name="Google Shape;108;p15">
                <a:hlinkClick r:id="" action="ppaction://noaction"/>
                <a:extLst>
                  <a:ext uri="{FF2B5EF4-FFF2-40B4-BE49-F238E27FC236}">
                    <a16:creationId xmlns:a16="http://schemas.microsoft.com/office/drawing/2014/main" id="{2DD7DA8A-A37C-99EA-8362-C90E674F0691}"/>
                  </a:ext>
                </a:extLst>
              </p:cNvPr>
              <p:cNvSpPr txBox="1"/>
              <p:nvPr/>
            </p:nvSpPr>
            <p:spPr>
              <a:xfrm>
                <a:off x="179294" y="2932524"/>
                <a:ext cx="2295032" cy="301598"/>
              </a:xfrm>
              <a:prstGeom prst="rect">
                <a:avLst/>
              </a:prstGeom>
              <a:solidFill>
                <a:srgbClr val="FF7901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>
                      <a:noFill/>
                    </a:u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Webinars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14" name="Google Shape;108;p15">
                <a:hlinkClick r:id="" action="ppaction://noaction"/>
                <a:extLst>
                  <a:ext uri="{FF2B5EF4-FFF2-40B4-BE49-F238E27FC236}">
                    <a16:creationId xmlns:a16="http://schemas.microsoft.com/office/drawing/2014/main" id="{65B8C22C-91C2-D151-4844-DFF78CD83138}"/>
                  </a:ext>
                </a:extLst>
              </p:cNvPr>
              <p:cNvSpPr txBox="1"/>
              <p:nvPr/>
            </p:nvSpPr>
            <p:spPr>
              <a:xfrm>
                <a:off x="179294" y="3284208"/>
                <a:ext cx="2295032" cy="301598"/>
              </a:xfrm>
              <a:prstGeom prst="rect">
                <a:avLst/>
              </a:prstGeom>
              <a:solidFill>
                <a:srgbClr val="17A0FF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>
                      <a:noFill/>
                    </a:u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Read, Watch, Listen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</p:grpSp>
      <p:sp>
        <p:nvSpPr>
          <p:cNvPr id="90" name="TextBox 89">
            <a:extLst>
              <a:ext uri="{FF2B5EF4-FFF2-40B4-BE49-F238E27FC236}">
                <a16:creationId xmlns:a16="http://schemas.microsoft.com/office/drawing/2014/main" id="{D6F10DAC-D860-F418-775B-9DBBE51A3476}"/>
              </a:ext>
            </a:extLst>
          </p:cNvPr>
          <p:cNvSpPr txBox="1"/>
          <p:nvPr/>
        </p:nvSpPr>
        <p:spPr>
          <a:xfrm>
            <a:off x="675314" y="2526719"/>
            <a:ext cx="8089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Quizzes</a:t>
            </a:r>
          </a:p>
        </p:txBody>
      </p:sp>
      <p:sp>
        <p:nvSpPr>
          <p:cNvPr id="91" name="Google Shape;108;p15">
            <a:hlinkClick r:id="" action="ppaction://noaction"/>
            <a:extLst>
              <a:ext uri="{FF2B5EF4-FFF2-40B4-BE49-F238E27FC236}">
                <a16:creationId xmlns:a16="http://schemas.microsoft.com/office/drawing/2014/main" id="{466C1406-B5F5-6B5A-A114-B36AC3773101}"/>
              </a:ext>
            </a:extLst>
          </p:cNvPr>
          <p:cNvSpPr txBox="1"/>
          <p:nvPr/>
        </p:nvSpPr>
        <p:spPr>
          <a:xfrm>
            <a:off x="120265" y="3292880"/>
            <a:ext cx="1919461" cy="301598"/>
          </a:xfrm>
          <a:prstGeom prst="rect">
            <a:avLst/>
          </a:prstGeom>
          <a:solidFill>
            <a:srgbClr val="D239A5"/>
          </a:solidFill>
          <a:ln>
            <a:noFill/>
          </a:ln>
        </p:spPr>
        <p:txBody>
          <a:bodyPr spcFirstLastPara="1" wrap="square" lIns="91425" tIns="45700" rIns="91425" bIns="45700" numCol="1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>
                  <a:noFill/>
                </a:u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Personality profile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2" name="Google Shape;108;p15">
            <a:hlinkClick r:id="" action="ppaction://noaction"/>
            <a:extLst>
              <a:ext uri="{FF2B5EF4-FFF2-40B4-BE49-F238E27FC236}">
                <a16:creationId xmlns:a16="http://schemas.microsoft.com/office/drawing/2014/main" id="{AD959899-7C39-237A-06C6-DA544895AD1E}"/>
              </a:ext>
            </a:extLst>
          </p:cNvPr>
          <p:cNvSpPr txBox="1"/>
          <p:nvPr/>
        </p:nvSpPr>
        <p:spPr>
          <a:xfrm>
            <a:off x="120266" y="2944514"/>
            <a:ext cx="1919461" cy="301598"/>
          </a:xfrm>
          <a:prstGeom prst="rect">
            <a:avLst/>
          </a:prstGeom>
          <a:solidFill>
            <a:srgbClr val="2F75B5"/>
          </a:solidFill>
          <a:ln>
            <a:noFill/>
          </a:ln>
        </p:spPr>
        <p:txBody>
          <a:bodyPr spcFirstLastPara="1" wrap="square" lIns="91425" tIns="45700" rIns="91425" bIns="45700" numCol="1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>
                  <a:noFill/>
                </a:u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Interests profile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3" name="Google Shape;108;p15">
            <a:hlinkClick r:id="" action="ppaction://noaction"/>
            <a:extLst>
              <a:ext uri="{FF2B5EF4-FFF2-40B4-BE49-F238E27FC236}">
                <a16:creationId xmlns:a16="http://schemas.microsoft.com/office/drawing/2014/main" id="{E1C63A7E-0EB2-3A11-2725-8A97AE52FCEB}"/>
              </a:ext>
            </a:extLst>
          </p:cNvPr>
          <p:cNvSpPr txBox="1"/>
          <p:nvPr/>
        </p:nvSpPr>
        <p:spPr>
          <a:xfrm>
            <a:off x="120265" y="3661385"/>
            <a:ext cx="1919461" cy="497533"/>
          </a:xfrm>
          <a:prstGeom prst="rect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numCol="1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>
                  <a:noFill/>
                </a:u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Work environments profile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4" name="Google Shape;108;p15">
            <a:hlinkClick r:id="" action="ppaction://noaction"/>
            <a:extLst>
              <a:ext uri="{FF2B5EF4-FFF2-40B4-BE49-F238E27FC236}">
                <a16:creationId xmlns:a16="http://schemas.microsoft.com/office/drawing/2014/main" id="{9F13A270-B433-2591-88A9-A3AC7BEE82FB}"/>
              </a:ext>
            </a:extLst>
          </p:cNvPr>
          <p:cNvSpPr txBox="1"/>
          <p:nvPr/>
        </p:nvSpPr>
        <p:spPr>
          <a:xfrm>
            <a:off x="120079" y="4226994"/>
            <a:ext cx="1919461" cy="301598"/>
          </a:xfrm>
          <a:prstGeom prst="rect">
            <a:avLst/>
          </a:prstGeom>
          <a:solidFill>
            <a:srgbClr val="A83081"/>
          </a:solidFill>
          <a:ln>
            <a:noFill/>
          </a:ln>
        </p:spPr>
        <p:txBody>
          <a:bodyPr spcFirstLastPara="1" wrap="square" lIns="91425" tIns="45700" rIns="91425" bIns="45700" numCol="1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>
                  <a:noFill/>
                </a:u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Skills profile</a:t>
            </a:r>
          </a:p>
        </p:txBody>
      </p:sp>
    </p:spTree>
    <p:extLst>
      <p:ext uri="{BB962C8B-B14F-4D97-AF65-F5344CB8AC3E}">
        <p14:creationId xmlns:p14="http://schemas.microsoft.com/office/powerpoint/2010/main" val="3662554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03DC7F0-F733-4AA8-B5E1-895F12DEDE81}"/>
              </a:ext>
            </a:extLst>
          </p:cNvPr>
          <p:cNvSpPr txBox="1"/>
          <p:nvPr/>
        </p:nvSpPr>
        <p:spPr>
          <a:xfrm>
            <a:off x="179294" y="430306"/>
            <a:ext cx="11743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Open Sans" panose="020B0606030504020204"/>
              </a:rPr>
              <a:t>Careers library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3E7E29-6BBA-4F09-948C-737F77E99463}"/>
              </a:ext>
            </a:extLst>
          </p:cNvPr>
          <p:cNvSpPr txBox="1"/>
          <p:nvPr/>
        </p:nvSpPr>
        <p:spPr>
          <a:xfrm>
            <a:off x="179294" y="1727934"/>
            <a:ext cx="5793994" cy="4608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latin typeface="Open Sans" panose="020B0606030504020204"/>
              </a:rPr>
              <a:t>Over 1000 career profiles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latin typeface="Open Sans" panose="020B0606030504020204"/>
              </a:rPr>
              <a:t>Presents information from a range of sources, including local and national LMI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latin typeface="Open Sans" panose="020B0606030504020204"/>
              </a:rPr>
              <a:t>Includes qualifications and skills needed, interviews with industry professionals and labour market information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latin typeface="Open Sans" panose="020B0606030504020204"/>
              </a:rPr>
              <a:t>Explores progression opportunities and what a working week really looks like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D025C36-D6B0-4103-A569-A1D005D7EB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818317"/>
            <a:ext cx="5604820" cy="41494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07199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03DC7F0-F733-4AA8-B5E1-895F12DEDE81}"/>
              </a:ext>
            </a:extLst>
          </p:cNvPr>
          <p:cNvSpPr txBox="1"/>
          <p:nvPr/>
        </p:nvSpPr>
        <p:spPr>
          <a:xfrm>
            <a:off x="179294" y="430306"/>
            <a:ext cx="11743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Open Sans" panose="020B0606030504020204"/>
              </a:rPr>
              <a:t>UK Universities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40FEE9-ACFE-4BC2-BFFE-84AD97043D99}"/>
              </a:ext>
            </a:extLst>
          </p:cNvPr>
          <p:cNvSpPr txBox="1"/>
          <p:nvPr/>
        </p:nvSpPr>
        <p:spPr>
          <a:xfrm>
            <a:off x="3996629" y="1820844"/>
            <a:ext cx="8016077" cy="4100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latin typeface="Open Sans" panose="020B0606030504020204"/>
              </a:rPr>
              <a:t>Students can enter subject of interest and projected grades to see all relevant university courses available in the UK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latin typeface="Open Sans" panose="020B0606030504020204"/>
              </a:rPr>
              <a:t>Rank and filter opportunities by factors like hours of lectures, price of accommodation and graduate job rates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latin typeface="Open Sans" panose="020B0606030504020204"/>
              </a:rPr>
              <a:t>Get direct links to university information pages, with impartial information on courses and institutions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latin typeface="Open Sans" panose="020B0606030504020204"/>
              </a:rPr>
              <a:t>Save unlimited shortlists to refer back to later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416E73-6DA8-42D6-8B29-C520AC78CF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077" y="2083443"/>
            <a:ext cx="3473759" cy="3683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33140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03DC7F0-F733-4AA8-B5E1-895F12DEDE81}"/>
              </a:ext>
            </a:extLst>
          </p:cNvPr>
          <p:cNvSpPr txBox="1"/>
          <p:nvPr/>
        </p:nvSpPr>
        <p:spPr>
          <a:xfrm>
            <a:off x="179294" y="430306"/>
            <a:ext cx="11743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Open Sans" panose="020B0606030504020204"/>
              </a:rPr>
              <a:t>Apprenticeships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72F8F13-2974-4D68-8EFD-EA0F7933D3EE}"/>
              </a:ext>
            </a:extLst>
          </p:cNvPr>
          <p:cNvSpPr txBox="1"/>
          <p:nvPr/>
        </p:nvSpPr>
        <p:spPr>
          <a:xfrm>
            <a:off x="4328014" y="1642713"/>
            <a:ext cx="7674051" cy="46598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latin typeface="Open Sans" panose="020B0606030504020204"/>
              </a:rPr>
              <a:t>Students can find live apprenticeship vacancies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latin typeface="Open Sans" panose="020B0606030504020204"/>
              </a:rPr>
              <a:t>Vacancies are updated daily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latin typeface="Open Sans" panose="020B0606030504020204"/>
              </a:rPr>
              <a:t>Rank and filter opportunities by factors like distance from home, weekly wage and application deadlines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latin typeface="Open Sans" panose="020B0606030504020204"/>
              </a:rPr>
              <a:t>Direct link to the ‘apply’ page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latin typeface="Open Sans" panose="020B0606030504020204"/>
              </a:rPr>
              <a:t>Each apprenticeship vacancy includes practical information about the opportunity, employer and training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latin typeface="Open Sans" panose="020B0606030504020204"/>
              </a:rPr>
              <a:t>Students can enter the </a:t>
            </a:r>
            <a:r>
              <a:rPr lang="en-GB" sz="2000" dirty="0" err="1">
                <a:latin typeface="Open Sans" panose="020B0606030504020204"/>
              </a:rPr>
              <a:t>Unifrog</a:t>
            </a:r>
            <a:r>
              <a:rPr lang="en-GB" sz="2000" dirty="0">
                <a:latin typeface="Open Sans" panose="020B0606030504020204"/>
              </a:rPr>
              <a:t> Talent Pool to put their name out there for </a:t>
            </a:r>
            <a:r>
              <a:rPr lang="en-GB" sz="2000" dirty="0" err="1">
                <a:latin typeface="Open Sans" panose="020B0606030504020204"/>
              </a:rPr>
              <a:t>Unifrog</a:t>
            </a:r>
            <a:r>
              <a:rPr lang="en-GB" sz="2000" dirty="0">
                <a:latin typeface="Open Sans" panose="020B0606030504020204"/>
              </a:rPr>
              <a:t> employers to contact them 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latin typeface="Open Sans" panose="020B0606030504020204"/>
              </a:rPr>
              <a:t>Save unlimited shortlists to refer back to later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F4EC31-8A27-AED5-008D-EFFE618D81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973" y="2122203"/>
            <a:ext cx="3474532" cy="36497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89226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5D559B3-D6FA-EA80-E0F9-F505169038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4330" y="1651230"/>
            <a:ext cx="5920799" cy="42778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03DC7F0-F733-4AA8-B5E1-895F12DEDE81}"/>
              </a:ext>
            </a:extLst>
          </p:cNvPr>
          <p:cNvSpPr txBox="1"/>
          <p:nvPr/>
        </p:nvSpPr>
        <p:spPr>
          <a:xfrm>
            <a:off x="179294" y="430306"/>
            <a:ext cx="11743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Open Sans" panose="020B0606030504020204"/>
              </a:rPr>
              <a:t>Special Opportunities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261A3C-DCDD-46AA-A637-7A1F6CED4925}"/>
              </a:ext>
            </a:extLst>
          </p:cNvPr>
          <p:cNvSpPr txBox="1"/>
          <p:nvPr/>
        </p:nvSpPr>
        <p:spPr>
          <a:xfrm>
            <a:off x="179294" y="1773805"/>
            <a:ext cx="5822967" cy="4608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latin typeface="Open Sans" panose="020B0606030504020204"/>
              </a:rPr>
              <a:t>Includes £5 million-worth of grants, bursaries, scholarships, contextual offers and extracurricular activities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latin typeface="Open Sans" panose="020B0606030504020204"/>
              </a:rPr>
              <a:t>These can be filtered by circumstances or characteristics, depending on the access requirements of the opportunity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latin typeface="Open Sans" panose="020B0606030504020204"/>
              </a:rPr>
              <a:t>Includes direct links for applying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latin typeface="Open Sans" panose="020B0606030504020204"/>
              </a:rPr>
              <a:t>Unlimited shortlists can be created and referred back to</a:t>
            </a:r>
          </a:p>
        </p:txBody>
      </p:sp>
    </p:spTree>
    <p:extLst>
      <p:ext uri="{BB962C8B-B14F-4D97-AF65-F5344CB8AC3E}">
        <p14:creationId xmlns:p14="http://schemas.microsoft.com/office/powerpoint/2010/main" val="4238166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03DC7F0-F733-4AA8-B5E1-895F12DEDE81}"/>
              </a:ext>
            </a:extLst>
          </p:cNvPr>
          <p:cNvSpPr txBox="1"/>
          <p:nvPr/>
        </p:nvSpPr>
        <p:spPr>
          <a:xfrm>
            <a:off x="179294" y="430306"/>
            <a:ext cx="11743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Open Sans" panose="020B0606030504020204"/>
              </a:rPr>
              <a:t>Placement Tool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484326-79ED-4576-9696-E307568EB5AD}"/>
              </a:ext>
            </a:extLst>
          </p:cNvPr>
          <p:cNvSpPr txBox="1"/>
          <p:nvPr/>
        </p:nvSpPr>
        <p:spPr>
          <a:xfrm>
            <a:off x="354330" y="1600130"/>
            <a:ext cx="11568729" cy="5116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</a:rPr>
              <a:t>We are going to be using </a:t>
            </a:r>
            <a:r>
              <a:rPr lang="en-GB" sz="2200" dirty="0" err="1">
                <a:latin typeface="Open Sans" panose="020B0606030504020204"/>
              </a:rPr>
              <a:t>Unifrog</a:t>
            </a:r>
            <a:r>
              <a:rPr lang="en-GB" sz="2200" dirty="0">
                <a:latin typeface="Open Sans" panose="020B0606030504020204"/>
              </a:rPr>
              <a:t> to look for potential placements as well as recording where the placement is going to be. </a:t>
            </a:r>
          </a:p>
          <a:p>
            <a:pPr>
              <a:lnSpc>
                <a:spcPct val="150000"/>
              </a:lnSpc>
            </a:pPr>
            <a:endParaRPr lang="en-GB" sz="2200" dirty="0">
              <a:latin typeface="Open Sans" panose="020B0606030504020204"/>
            </a:endParaRPr>
          </a:p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</a:rPr>
              <a:t>This sends a request to placement providers to fill out a form for safeguarding the students whilst they are on work experience placements.</a:t>
            </a:r>
          </a:p>
          <a:p>
            <a:pPr>
              <a:lnSpc>
                <a:spcPct val="150000"/>
              </a:lnSpc>
            </a:pPr>
            <a:endParaRPr lang="en-GB" sz="2200" dirty="0">
              <a:latin typeface="Open Sans" panose="020B0606030504020204"/>
            </a:endParaRPr>
          </a:p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</a:rPr>
              <a:t>We need this form to be completed by both the student as well as the placement provider for the work experience to go ahead.</a:t>
            </a:r>
          </a:p>
          <a:p>
            <a:pPr>
              <a:lnSpc>
                <a:spcPct val="150000"/>
              </a:lnSpc>
            </a:pPr>
            <a:endParaRPr lang="en-GB" sz="2200" dirty="0">
              <a:latin typeface="Open Sans" panose="020B0606030504020204"/>
            </a:endParaRPr>
          </a:p>
          <a:p>
            <a:pPr>
              <a:lnSpc>
                <a:spcPct val="150000"/>
              </a:lnSpc>
            </a:pPr>
            <a:endParaRPr lang="en-GB" sz="2200" dirty="0">
              <a:latin typeface="Open Sans" panose="020B0606030504020204"/>
            </a:endParaRPr>
          </a:p>
        </p:txBody>
      </p:sp>
    </p:spTree>
    <p:extLst>
      <p:ext uri="{BB962C8B-B14F-4D97-AF65-F5344CB8AC3E}">
        <p14:creationId xmlns:p14="http://schemas.microsoft.com/office/powerpoint/2010/main" val="95499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C95DFD-084C-246B-CC49-BDA89CA975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DA538AE-9E57-CEC3-5573-9371BFA7FA68}"/>
              </a:ext>
            </a:extLst>
          </p:cNvPr>
          <p:cNvSpPr txBox="1"/>
          <p:nvPr/>
        </p:nvSpPr>
        <p:spPr>
          <a:xfrm>
            <a:off x="179294" y="430306"/>
            <a:ext cx="11743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Open Sans" panose="020B0606030504020204"/>
              </a:rPr>
              <a:t>Using </a:t>
            </a:r>
            <a:r>
              <a:rPr lang="en-GB" sz="3200" b="1" dirty="0" err="1">
                <a:solidFill>
                  <a:schemeClr val="bg1"/>
                </a:solidFill>
                <a:latin typeface="Open Sans" panose="020B0606030504020204"/>
              </a:rPr>
              <a:t>Unifrog</a:t>
            </a:r>
            <a:r>
              <a:rPr lang="en-GB" sz="3200" b="1" dirty="0">
                <a:solidFill>
                  <a:schemeClr val="bg1"/>
                </a:solidFill>
                <a:latin typeface="Open Sans" panose="020B0606030504020204"/>
              </a:rPr>
              <a:t> at home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96B918-62C7-CC35-50B0-8A20AD1C053C}"/>
              </a:ext>
            </a:extLst>
          </p:cNvPr>
          <p:cNvSpPr txBox="1"/>
          <p:nvPr/>
        </p:nvSpPr>
        <p:spPr>
          <a:xfrm>
            <a:off x="354330" y="1600130"/>
            <a:ext cx="11568729" cy="5121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000" dirty="0">
                <a:latin typeface="Open Sans" panose="020B0606030504020204"/>
              </a:rPr>
              <a:t>We would encourage you to spend some time with your child at home looking with them at the </a:t>
            </a:r>
            <a:r>
              <a:rPr lang="en-GB" sz="2000" dirty="0" err="1">
                <a:latin typeface="Open Sans" panose="020B0606030504020204"/>
              </a:rPr>
              <a:t>unifrog</a:t>
            </a:r>
            <a:r>
              <a:rPr lang="en-GB" sz="2000" dirty="0">
                <a:latin typeface="Open Sans" panose="020B0606030504020204"/>
              </a:rPr>
              <a:t> tool.</a:t>
            </a:r>
          </a:p>
          <a:p>
            <a:pPr>
              <a:lnSpc>
                <a:spcPct val="150000"/>
              </a:lnSpc>
            </a:pPr>
            <a:endParaRPr lang="en-GB" sz="2000" dirty="0">
              <a:latin typeface="Open Sans" panose="020B0606030504020204"/>
            </a:endParaRPr>
          </a:p>
          <a:p>
            <a:pPr>
              <a:lnSpc>
                <a:spcPct val="150000"/>
              </a:lnSpc>
            </a:pPr>
            <a:r>
              <a:rPr lang="en-GB" sz="2000" dirty="0">
                <a:latin typeface="Open Sans" panose="020B0606030504020204"/>
              </a:rPr>
              <a:t>If you ask them to log-in you will be able to see all the resources and libraries they have access to as well has help them with making short-lists.</a:t>
            </a:r>
          </a:p>
          <a:p>
            <a:pPr>
              <a:lnSpc>
                <a:spcPct val="150000"/>
              </a:lnSpc>
            </a:pPr>
            <a:endParaRPr lang="en-GB" sz="2000" dirty="0">
              <a:latin typeface="Open Sans" panose="020B0606030504020204"/>
            </a:endParaRPr>
          </a:p>
          <a:p>
            <a:pPr>
              <a:lnSpc>
                <a:spcPct val="150000"/>
              </a:lnSpc>
            </a:pPr>
            <a:r>
              <a:rPr lang="en-GB" sz="2000" dirty="0">
                <a:latin typeface="Open Sans" panose="020B0606030504020204"/>
              </a:rPr>
              <a:t>This can be quite a useful starting point for organising open days as well as looking for placements.</a:t>
            </a:r>
          </a:p>
          <a:p>
            <a:pPr>
              <a:lnSpc>
                <a:spcPct val="150000"/>
              </a:lnSpc>
            </a:pPr>
            <a:endParaRPr lang="en-GB" sz="2000" dirty="0">
              <a:latin typeface="Open Sans" panose="020B0606030504020204"/>
            </a:endParaRPr>
          </a:p>
          <a:p>
            <a:pPr>
              <a:lnSpc>
                <a:spcPct val="150000"/>
              </a:lnSpc>
            </a:pPr>
            <a:r>
              <a:rPr lang="en-GB" sz="2000" dirty="0">
                <a:latin typeface="Open Sans" panose="020B0606030504020204"/>
              </a:rPr>
              <a:t>If you would like a </a:t>
            </a:r>
            <a:r>
              <a:rPr lang="en-GB" sz="2000" dirty="0" err="1">
                <a:latin typeface="Open Sans" panose="020B0606030504020204"/>
              </a:rPr>
              <a:t>Unifrog</a:t>
            </a:r>
            <a:r>
              <a:rPr lang="en-GB" sz="2000" dirty="0">
                <a:latin typeface="Open Sans" panose="020B0606030504020204"/>
              </a:rPr>
              <a:t> account yourself to link to your child’s account, please let Mrs Bacon-Clarke know.</a:t>
            </a:r>
          </a:p>
        </p:txBody>
      </p:sp>
    </p:spTree>
    <p:extLst>
      <p:ext uri="{BB962C8B-B14F-4D97-AF65-F5344CB8AC3E}">
        <p14:creationId xmlns:p14="http://schemas.microsoft.com/office/powerpoint/2010/main" val="25143867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3120</TotalTime>
  <Words>734</Words>
  <Application>Microsoft Office PowerPoint</Application>
  <PresentationFormat>Widescreen</PresentationFormat>
  <Paragraphs>99</Paragraphs>
  <Slides>10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Teacher slide</dc:title>
  <dc:creator>Robyn Smith</dc:creator>
  <cp:lastModifiedBy>Siobhan Bacon-Clarke</cp:lastModifiedBy>
  <cp:revision>72</cp:revision>
  <dcterms:created xsi:type="dcterms:W3CDTF">2018-10-19T14:26:26Z</dcterms:created>
  <dcterms:modified xsi:type="dcterms:W3CDTF">2025-03-05T13:48:00Z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2025-03-05T13:47:30Z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8cdaa49a-9956-4f57-a4a8-099992f1aeb6</vt:lpwstr>
  </property>
  <property fmtid="{D5CDD505-2E9C-101B-9397-08002B2CF9AE}" pid="7" name="MSIP_Label_defa4170-0d19-0005-0004-bc88714345d2_ActionId">
    <vt:lpwstr>0f72a7d9-1889-4223-8478-87064ebe6106</vt:lpwstr>
  </property>
  <property fmtid="{D5CDD505-2E9C-101B-9397-08002B2CF9AE}" pid="8" name="MSIP_Label_defa4170-0d19-0005-0004-bc88714345d2_ContentBits">
    <vt:lpwstr>0</vt:lpwstr>
  </property>
  <property fmtid="{D5CDD505-2E9C-101B-9397-08002B2CF9AE}" pid="9" name="MSIP_Label_defa4170-0d19-0005-0004-bc88714345d2_Tag">
    <vt:lpwstr>10, 3, 0, 1</vt:lpwstr>
  </property>
</Properties>
</file>