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6" r:id="rId15"/>
    <p:sldId id="268" r:id="rId16"/>
    <p:sldId id="271" r:id="rId17"/>
    <p:sldId id="272" r:id="rId18"/>
    <p:sldId id="269" r:id="rId19"/>
  </p:sldIdLst>
  <p:sldSz cx="10693400" cy="7556500"/>
  <p:notesSz cx="6808788" cy="99409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630" autoAdjust="0"/>
  </p:normalViewPr>
  <p:slideViewPr>
    <p:cSldViewPr snapToGrid="0">
      <p:cViewPr varScale="1">
        <p:scale>
          <a:sx n="60" d="100"/>
          <a:sy n="60" d="100"/>
        </p:scale>
        <p:origin x="27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s Hatfield" userId="e0bfe4f1-bc5e-4fa5-854d-07698730f69e" providerId="ADAL" clId="{B972E9D2-6A3C-40A5-A823-9977231FE7E0}"/>
    <pc:docChg chg="custSel modSld">
      <pc:chgData name="Ross Hatfield" userId="e0bfe4f1-bc5e-4fa5-854d-07698730f69e" providerId="ADAL" clId="{B972E9D2-6A3C-40A5-A823-9977231FE7E0}" dt="2025-01-29T11:57:24.717" v="148" actId="20577"/>
      <pc:docMkLst>
        <pc:docMk/>
      </pc:docMkLst>
      <pc:sldChg chg="modNotesTx">
        <pc:chgData name="Ross Hatfield" userId="e0bfe4f1-bc5e-4fa5-854d-07698730f69e" providerId="ADAL" clId="{B972E9D2-6A3C-40A5-A823-9977231FE7E0}" dt="2025-01-29T11:57:24.717" v="148" actId="20577"/>
        <pc:sldMkLst>
          <pc:docMk/>
          <pc:sldMk cId="0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 DofE is a life-changing adventure which will help you develop the skills you need for your future life and work. 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 DofE gives you the chance to discover just how much you’re capable of.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It’s a great way to try new things, do what you love and make a difference in your community. 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report must be written by your assessor, and must include the duration and frequency of the activity, as well as a comment on progress made and skills gained.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466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653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will need to attend both training days to be eligible to go out on the final expedition.</a:t>
            </a:r>
          </a:p>
          <a:p>
            <a:endParaRPr lang="en-US" dirty="0"/>
          </a:p>
          <a:p>
            <a:r>
              <a:rPr lang="en-US" dirty="0"/>
              <a:t>Transport to / from Derbyshire is not included, so parents will need to make arrangements for this.</a:t>
            </a:r>
          </a:p>
          <a:p>
            <a:endParaRPr lang="en-US" dirty="0"/>
          </a:p>
          <a:p>
            <a:r>
              <a:rPr lang="en-US" dirty="0"/>
              <a:t>Students need to successfully complete the final expedition in order to sign off this section on </a:t>
            </a:r>
            <a:r>
              <a:rPr lang="en-US" dirty="0" err="1"/>
              <a:t>eDofE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There is no flexibility on these dates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078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Rather than buying everything from new, talk to friends / relatives / </a:t>
            </a:r>
            <a:r>
              <a:rPr lang="en-US" dirty="0" err="1"/>
              <a:t>neighbours</a:t>
            </a:r>
            <a:r>
              <a:rPr lang="en-US" dirty="0"/>
              <a:t> to see what can be borrowed.</a:t>
            </a:r>
          </a:p>
          <a:p>
            <a:endParaRPr lang="en-US" dirty="0"/>
          </a:p>
          <a:p>
            <a:r>
              <a:rPr lang="en-US" dirty="0"/>
              <a:t>If buying new boots, then make sure that these are worn in properly prior to the training days.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438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2963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The following film provides an overview of the Duke of Edinburgh's Award.  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6" name="Shape 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To achieve your DofE Bronze Award, you will need to complete four sections – Volunteering, Physical activity, developing a skill and the Expedition.​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Activities for each section take a minimum of one hour a week, so they can easily fit in around your studies and other interests.​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will need to spend at least 3 months completing each of the Volunteering, Physical and Skills sections.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will also need to decide which one of these you would like to do for six months.​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will need to keep a record of the time you spend on each activity. 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should ask somebody who has a good understanding of the activity you have chosen to write a report describing what you have done</a:t>
            </a:r>
            <a:r>
              <a:rPr lang="en-GB" dirty="0"/>
              <a:t> (but this cannot be a family member)</a:t>
            </a:r>
            <a:r>
              <a:rPr dirty="0"/>
              <a:t>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It may seem daunting at first but remember that most activities can count towards your DofE.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As part of your Bronze DofE Award, you will need to donate some of your time to volunteering.​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Volunteering is a chance to help other people, and to make a difference to the causes you feel most passionate about.​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As well as changing things for the better, lots of young people find that volunteering is a great way to increase their confidence and gain new skills.​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Examples of volunteering could be coaching a local football team, collecting items for a foodbank or campaigning for change on issues you feel passionate about</a:t>
            </a:r>
            <a:r>
              <a:rPr b="1" dirty="0"/>
              <a:t> </a:t>
            </a:r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can choose to volunteer in any area you would like – the only rule is that you must not be doing a job that companies would normally pay somebody for.​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To complete the Physical section of your Bronze Award, you will have the opportunity to take part in regular physical activity. 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Becoming more active can be a huge amount of fun, and it can also help you feel happier and healthier.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Almost any dance, sport or fitness activity can count — it’s completely up to you which activities you choose.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may decide to join a team or to do something on your own.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may like to try something completely different, or to concentrate and improve on an activity you already do. 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​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Through the Skills section, you will be encouraged to develop your practical and social skills in an area you can choose.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You can decide whether you will try to get better at something you already feel passionate about, or learn to do something new.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 the past, young people have done a huge range of different activities for their skills section, such as computer coding, driving and cooking.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Gaining new interests and talents is a huge amount of fun and lots of young people also feel a real sense of achievement from doing it. 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​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The final section of your Bronze DofE Award is the Expedition.​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​As part of a small team, you’ll plan your aim, choose your </a:t>
            </a:r>
            <a:r>
              <a:rPr lang="en-GB" dirty="0"/>
              <a:t>route</a:t>
            </a:r>
            <a:r>
              <a:rPr dirty="0"/>
              <a:t> and do some training to make sure you’re prepared and know what you’re doing — then spend two days and one night away.​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​Your Expedition will improve your resilience, communication, teamwork and leadership skills. ​</a:t>
            </a: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lang="en-GB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lang="en-GB" dirty="0"/>
              <a:t>You will need to have completed both 3-month sections and started the </a:t>
            </a:r>
            <a:r>
              <a:rPr lang="en-GB"/>
              <a:t>6-month section </a:t>
            </a:r>
            <a:r>
              <a:rPr lang="en-GB" dirty="0"/>
              <a:t>before you are enrolled on to </a:t>
            </a:r>
            <a:r>
              <a:rPr lang="en-GB"/>
              <a:t>the expedition</a:t>
            </a:r>
            <a:endParaRPr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>
              <a:defRPr b="1">
                <a:latin typeface="Arial"/>
                <a:ea typeface="Arial"/>
                <a:cs typeface="Arial"/>
                <a:sym typeface="Arial"/>
              </a:defRPr>
            </a:pPr>
            <a:endParaRPr b="1" dirty="0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​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Once you have signed up to do your DofE, you will receive a Welcome Pack in the post which contains lots of useful information and advice.  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​You will also get your own eDofE account so that you can plan your activities online using the free DofE app.​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​You will also receive a DofE Card which will give you and your family money off in several shops selling the sorts of equipment you may need.​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assessor cannot be a member of your family.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43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02005" y="2344483"/>
            <a:ext cx="9089391" cy="15882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604010" y="4235196"/>
            <a:ext cx="7485382" cy="189071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sz="quarter" idx="1"/>
          </p:nvPr>
        </p:nvSpPr>
        <p:spPr>
          <a:xfrm>
            <a:off x="444500" y="1522191"/>
            <a:ext cx="4749800" cy="23114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444500" y="1522191"/>
            <a:ext cx="4749800" cy="23114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-3" y="10"/>
            <a:ext cx="10692009" cy="7559996"/>
          </a:xfrm>
          <a:prstGeom prst="rect">
            <a:avLst/>
          </a:pr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2621707" y="5756780"/>
            <a:ext cx="3320961" cy="17828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2775642" y="5528173"/>
            <a:ext cx="3034034" cy="14228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44500" y="278709"/>
            <a:ext cx="9804400" cy="756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534669" y="1739455"/>
            <a:ext cx="4651632" cy="4991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891757" y="7033448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N7wTcxK408?feature=oembed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-1" y="11"/>
            <a:ext cx="10692005" cy="755999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254000" y="254011"/>
            <a:ext cx="1029106" cy="102910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1595977" y="255235"/>
            <a:ext cx="1588881" cy="102996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256079" y="2682424"/>
            <a:ext cx="10125394" cy="409168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CD750-C5B1-4F3D-9F7D-D157115D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278709"/>
            <a:ext cx="10090150" cy="756923"/>
          </a:xfrm>
        </p:spPr>
        <p:txBody>
          <a:bodyPr>
            <a:noAutofit/>
          </a:bodyPr>
          <a:lstStyle/>
          <a:p>
            <a:r>
              <a:rPr lang="en-US" sz="4300" dirty="0"/>
              <a:t>Starting volunteering / physical / skills</a:t>
            </a:r>
            <a:endParaRPr lang="en-GB" sz="4300" dirty="0"/>
          </a:p>
        </p:txBody>
      </p:sp>
      <p:sp>
        <p:nvSpPr>
          <p:cNvPr id="4" name="Shape 129">
            <a:extLst>
              <a:ext uri="{FF2B5EF4-FFF2-40B4-BE49-F238E27FC236}">
                <a16:creationId xmlns:a16="http://schemas.microsoft.com/office/drawing/2014/main" id="{E2DE6D6C-CDF5-4930-B6D0-11084D6B8D7E}"/>
              </a:ext>
            </a:extLst>
          </p:cNvPr>
          <p:cNvSpPr/>
          <p:nvPr/>
        </p:nvSpPr>
        <p:spPr>
          <a:xfrm>
            <a:off x="158750" y="1035632"/>
            <a:ext cx="6089650" cy="5050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For each activity you need to decide </a:t>
            </a:r>
          </a:p>
          <a:p>
            <a:pPr marL="571500" marR="5080" indent="-571500">
              <a:spcBef>
                <a:spcPts val="100"/>
              </a:spcBef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what you want to do,</a:t>
            </a:r>
          </a:p>
          <a:p>
            <a:pPr marL="571500" marR="5080" indent="-571500">
              <a:spcBef>
                <a:spcPts val="100"/>
              </a:spcBef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how long you will do it for, </a:t>
            </a:r>
          </a:p>
          <a:p>
            <a:pPr marL="571500" marR="5080" indent="-571500">
              <a:spcBef>
                <a:spcPts val="100"/>
              </a:spcBef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what you hope to achieve,</a:t>
            </a:r>
          </a:p>
          <a:p>
            <a:pPr marL="571500" marR="5080" indent="-571500">
              <a:spcBef>
                <a:spcPts val="100"/>
              </a:spcBef>
              <a:buFont typeface="Arial" panose="020B0604020202020204" pitchFamily="34" charset="0"/>
              <a:buChar char="•"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who will assess you.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71845-66F8-4B37-A575-5408C32FB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375" y="1209577"/>
            <a:ext cx="4353275" cy="39529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80189C-26BE-4D3B-AD64-BD54BC1D4C84}"/>
              </a:ext>
            </a:extLst>
          </p:cNvPr>
          <p:cNvSpPr txBox="1"/>
          <p:nvPr/>
        </p:nvSpPr>
        <p:spPr>
          <a:xfrm>
            <a:off x="444500" y="5653747"/>
            <a:ext cx="10090150" cy="1767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508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You enter these details into </a:t>
            </a:r>
            <a:r>
              <a:rPr lang="en-US" dirty="0" err="1">
                <a:solidFill>
                  <a:schemeClr val="tx1"/>
                </a:solidFill>
              </a:rPr>
              <a:t>eDofE</a:t>
            </a:r>
            <a:r>
              <a:rPr lang="en-US" dirty="0">
                <a:solidFill>
                  <a:schemeClr val="tx1"/>
                </a:solidFill>
              </a:rPr>
              <a:t> and submit the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planner for your leader to approve.</a:t>
            </a:r>
          </a:p>
        </p:txBody>
      </p:sp>
    </p:spTree>
    <p:extLst>
      <p:ext uri="{BB962C8B-B14F-4D97-AF65-F5344CB8AC3E}">
        <p14:creationId xmlns:p14="http://schemas.microsoft.com/office/powerpoint/2010/main" val="34903297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CD750-C5B1-4F3D-9F7D-D157115D9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Signing off each section</a:t>
            </a:r>
            <a:endParaRPr lang="en-GB" dirty="0"/>
          </a:p>
        </p:txBody>
      </p:sp>
      <p:sp>
        <p:nvSpPr>
          <p:cNvPr id="4" name="Shape 129">
            <a:extLst>
              <a:ext uri="{FF2B5EF4-FFF2-40B4-BE49-F238E27FC236}">
                <a16:creationId xmlns:a16="http://schemas.microsoft.com/office/drawing/2014/main" id="{E2DE6D6C-CDF5-4930-B6D0-11084D6B8D7E}"/>
              </a:ext>
            </a:extLst>
          </p:cNvPr>
          <p:cNvSpPr/>
          <p:nvPr/>
        </p:nvSpPr>
        <p:spPr>
          <a:xfrm>
            <a:off x="444500" y="1522189"/>
            <a:ext cx="5870575" cy="4739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At the end of the expedition, you will get an individual report.</a:t>
            </a:r>
            <a:endParaRPr dirty="0">
              <a:solidFill>
                <a:schemeClr val="tx1"/>
              </a:solidFill>
            </a:endParaRPr>
          </a:p>
          <a:p>
            <a:pPr marR="1175385" indent="12700">
              <a:spcBef>
                <a:spcPts val="2400"/>
              </a:spcBef>
              <a:defRPr sz="3600" b="1" spc="-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F</a:t>
            </a:r>
            <a:r>
              <a:rPr lang="en-GB" dirty="0">
                <a:solidFill>
                  <a:schemeClr val="tx1"/>
                </a:solidFill>
              </a:rPr>
              <a:t>or the other three sections, your assessor will write a report that gets uploaded to </a:t>
            </a:r>
            <a:r>
              <a:rPr lang="en-GB" dirty="0" err="1">
                <a:solidFill>
                  <a:schemeClr val="tx1"/>
                </a:solidFill>
              </a:rPr>
              <a:t>eDofE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C0B5D3-66F1-4914-A969-3819814D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074" y="1416050"/>
            <a:ext cx="3852863" cy="51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094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32437-C1A5-40FD-B1F0-0587CBFB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Completing the award</a:t>
            </a:r>
            <a:endParaRPr lang="en-GB" dirty="0"/>
          </a:p>
        </p:txBody>
      </p:sp>
      <p:sp>
        <p:nvSpPr>
          <p:cNvPr id="3" name="Shape 129">
            <a:extLst>
              <a:ext uri="{FF2B5EF4-FFF2-40B4-BE49-F238E27FC236}">
                <a16:creationId xmlns:a16="http://schemas.microsoft.com/office/drawing/2014/main" id="{2FA35226-5A60-45FD-B8F8-FD99B09F724A}"/>
              </a:ext>
            </a:extLst>
          </p:cNvPr>
          <p:cNvSpPr/>
          <p:nvPr/>
        </p:nvSpPr>
        <p:spPr>
          <a:xfrm>
            <a:off x="444500" y="1522189"/>
            <a:ext cx="5870575" cy="5011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Once all four sections are complete, your leader will approve the award.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>
                <a:solidFill>
                  <a:schemeClr val="tx1"/>
                </a:solidFill>
              </a:rPr>
              <a:t>Once this is verified, you will get a badge and certificate, and can call yourself a Bronze Award Holder.</a:t>
            </a:r>
          </a:p>
        </p:txBody>
      </p:sp>
      <p:pic>
        <p:nvPicPr>
          <p:cNvPr id="1026" name="Picture 2" descr="Bronze | Kent Scouts DofE">
            <a:extLst>
              <a:ext uri="{FF2B5EF4-FFF2-40B4-BE49-F238E27FC236}">
                <a16:creationId xmlns:a16="http://schemas.microsoft.com/office/drawing/2014/main" id="{6A1F7722-81A2-44C5-99C4-5614D32BC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61" y="282937"/>
            <a:ext cx="1916112" cy="247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3503FF-740B-4BAD-B0D8-56A72C127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615" y="4207898"/>
            <a:ext cx="2843258" cy="306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333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CD750-C5B1-4F3D-9F7D-D157115D9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dates</a:t>
            </a:r>
            <a:endParaRPr lang="en-GB" dirty="0"/>
          </a:p>
        </p:txBody>
      </p:sp>
      <p:sp>
        <p:nvSpPr>
          <p:cNvPr id="4" name="Shape 129">
            <a:extLst>
              <a:ext uri="{FF2B5EF4-FFF2-40B4-BE49-F238E27FC236}">
                <a16:creationId xmlns:a16="http://schemas.microsoft.com/office/drawing/2014/main" id="{E2DE6D6C-CDF5-4930-B6D0-11084D6B8D7E}"/>
              </a:ext>
            </a:extLst>
          </p:cNvPr>
          <p:cNvSpPr/>
          <p:nvPr/>
        </p:nvSpPr>
        <p:spPr>
          <a:xfrm>
            <a:off x="444500" y="1522189"/>
            <a:ext cx="9956800" cy="4557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t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Saturday 13</a:t>
            </a:r>
            <a:r>
              <a:rPr lang="en-US" sz="3200" baseline="30000" dirty="0">
                <a:solidFill>
                  <a:schemeClr val="tx1"/>
                </a:solidFill>
              </a:rPr>
              <a:t>th</a:t>
            </a:r>
            <a:r>
              <a:rPr lang="en-US" sz="3200" dirty="0">
                <a:solidFill>
                  <a:schemeClr val="tx1"/>
                </a:solidFill>
              </a:rPr>
              <a:t> September – initial training day at Arnold Hill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200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Sunday 14</a:t>
            </a:r>
            <a:r>
              <a:rPr lang="en-US" sz="3200" baseline="30000" dirty="0">
                <a:solidFill>
                  <a:schemeClr val="tx1"/>
                </a:solidFill>
              </a:rPr>
              <a:t>th</a:t>
            </a:r>
            <a:r>
              <a:rPr lang="en-US" sz="3200" dirty="0">
                <a:solidFill>
                  <a:schemeClr val="tx1"/>
                </a:solidFill>
              </a:rPr>
              <a:t> September – a training walk in Nottinghamshire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200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Friday 26</a:t>
            </a:r>
            <a:r>
              <a:rPr lang="en-US" sz="3200" baseline="30000" dirty="0">
                <a:solidFill>
                  <a:schemeClr val="tx1"/>
                </a:solidFill>
              </a:rPr>
              <a:t>th</a:t>
            </a:r>
            <a:r>
              <a:rPr lang="en-US" sz="3200" dirty="0">
                <a:solidFill>
                  <a:schemeClr val="tx1"/>
                </a:solidFill>
              </a:rPr>
              <a:t> to Saturday 27</a:t>
            </a:r>
            <a:r>
              <a:rPr lang="en-US" sz="3200" baseline="30000" dirty="0">
                <a:solidFill>
                  <a:schemeClr val="tx1"/>
                </a:solidFill>
              </a:rPr>
              <a:t>th</a:t>
            </a:r>
            <a:r>
              <a:rPr lang="en-US" sz="3200" dirty="0">
                <a:solidFill>
                  <a:schemeClr val="tx1"/>
                </a:solidFill>
              </a:rPr>
              <a:t> September – a two day, one night, expedition in Derbyshire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7661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CD750-C5B1-4F3D-9F7D-D157115D9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Equipment</a:t>
            </a:r>
            <a:endParaRPr lang="en-GB" dirty="0"/>
          </a:p>
        </p:txBody>
      </p:sp>
      <p:sp>
        <p:nvSpPr>
          <p:cNvPr id="4" name="Shape 129">
            <a:extLst>
              <a:ext uri="{FF2B5EF4-FFF2-40B4-BE49-F238E27FC236}">
                <a16:creationId xmlns:a16="http://schemas.microsoft.com/office/drawing/2014/main" id="{E2DE6D6C-CDF5-4930-B6D0-11084D6B8D7E}"/>
              </a:ext>
            </a:extLst>
          </p:cNvPr>
          <p:cNvSpPr/>
          <p:nvPr/>
        </p:nvSpPr>
        <p:spPr>
          <a:xfrm>
            <a:off x="444500" y="1522189"/>
            <a:ext cx="9956800" cy="6553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 err="1">
                <a:solidFill>
                  <a:schemeClr val="tx1"/>
                </a:solidFill>
              </a:rPr>
              <a:t>Wayahead</a:t>
            </a:r>
            <a:r>
              <a:rPr lang="en-US" sz="3200" dirty="0">
                <a:solidFill>
                  <a:schemeClr val="tx1"/>
                </a:solidFill>
              </a:rPr>
              <a:t> will provide all of the team equipment; this includes tents, cooking stoves, first aid kits, compasses and maps.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200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Students will need to provide personal equipment; this includes rucksacks, sleeping bags, waterproofs, boots and personal equipment.  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200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We have a small stock of personal equipment that can be lent out.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3200" dirty="0">
              <a:solidFill>
                <a:schemeClr val="tx1"/>
              </a:solidFill>
            </a:endParaRP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3200" dirty="0">
                <a:solidFill>
                  <a:schemeClr val="tx1"/>
                </a:solidFill>
              </a:rPr>
              <a:t>A more detailed kit list will be sent out later.</a:t>
            </a:r>
          </a:p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7626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3834700" y="10"/>
            <a:ext cx="6857304" cy="755999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444498" y="278708"/>
            <a:ext cx="4869820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4300"/>
            </a:pPr>
            <a:r>
              <a:rPr lang="en-US" dirty="0"/>
              <a:t>Getting started</a:t>
            </a:r>
            <a:endParaRPr spc="-100" dirty="0"/>
          </a:p>
        </p:txBody>
      </p:sp>
      <p:sp>
        <p:nvSpPr>
          <p:cNvPr id="83" name="Shape 83"/>
          <p:cNvSpPr/>
          <p:nvPr/>
        </p:nvSpPr>
        <p:spPr>
          <a:xfrm>
            <a:off x="444497" y="1496789"/>
            <a:ext cx="5708653" cy="2826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>
            <a:spAutoFit/>
          </a:bodyPr>
          <a:lstStyle/>
          <a:p>
            <a:pPr marR="1245235" indent="12700">
              <a:spcBef>
                <a:spcPts val="1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lang="en-US" spc="-5" dirty="0"/>
              <a:t>Attend the student meeting after February half-term.</a:t>
            </a:r>
            <a:endParaRPr lang="en-US" dirty="0"/>
          </a:p>
          <a:p>
            <a:pPr marR="1245235" indent="12700">
              <a:spcBef>
                <a:spcPts val="1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endParaRPr lang="en-US" spc="-5" dirty="0"/>
          </a:p>
          <a:p>
            <a:pPr marR="1245235" indent="12700">
              <a:spcBef>
                <a:spcPts val="1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rPr lang="en-US" spc="-5" dirty="0"/>
              <a:t>Complete the consent forms, and pay the initial deposit, by Monday 24</a:t>
            </a:r>
            <a:r>
              <a:rPr lang="en-US" spc="-5" baseline="30000" dirty="0"/>
              <a:t>th</a:t>
            </a:r>
            <a:r>
              <a:rPr lang="en-US" spc="-5" dirty="0"/>
              <a:t> February.</a:t>
            </a:r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14020956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3834700" y="10"/>
            <a:ext cx="6857304" cy="755999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444498" y="278708"/>
            <a:ext cx="4869820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4300"/>
            </a:pPr>
            <a:r>
              <a:t>What is </a:t>
            </a:r>
            <a:r>
              <a:rPr spc="-100"/>
              <a:t>the DofE?</a:t>
            </a:r>
          </a:p>
        </p:txBody>
      </p:sp>
      <p:sp>
        <p:nvSpPr>
          <p:cNvPr id="83" name="Shape 83"/>
          <p:cNvSpPr/>
          <p:nvPr/>
        </p:nvSpPr>
        <p:spPr>
          <a:xfrm>
            <a:off x="444497" y="1496789"/>
            <a:ext cx="5506725" cy="3659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R="1245869" indent="12700">
              <a:spcBef>
                <a:spcPts val="1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The </a:t>
            </a:r>
            <a:r>
              <a:rPr spc="-5"/>
              <a:t>DofE </a:t>
            </a:r>
            <a:r>
              <a:t>is a</a:t>
            </a:r>
            <a:r>
              <a:rPr spc="-100"/>
              <a:t> </a:t>
            </a:r>
            <a:r>
              <a:t>life-changing  </a:t>
            </a:r>
            <a:r>
              <a:rPr spc="-5"/>
              <a:t>adventure.</a:t>
            </a:r>
          </a:p>
          <a:p>
            <a:pPr marR="5080" indent="12700">
              <a:spcBef>
                <a:spcPts val="2400"/>
              </a:spcBef>
              <a:defRPr sz="2600" b="1" spc="-65">
                <a:latin typeface="Arial"/>
                <a:ea typeface="Arial"/>
                <a:cs typeface="Arial"/>
                <a:sym typeface="Arial"/>
              </a:defRPr>
            </a:pPr>
            <a:r>
              <a:t>You </a:t>
            </a:r>
            <a:r>
              <a:rPr spc="-5"/>
              <a:t>make </a:t>
            </a:r>
            <a:r>
              <a:rPr spc="0"/>
              <a:t>it: The </a:t>
            </a:r>
            <a:r>
              <a:rPr spc="-5"/>
              <a:t>DofE </a:t>
            </a:r>
            <a:r>
              <a:rPr spc="0"/>
              <a:t>is </a:t>
            </a:r>
            <a:r>
              <a:rPr spc="-5"/>
              <a:t>as </a:t>
            </a:r>
            <a:r>
              <a:rPr spc="0"/>
              <a:t>unique  </a:t>
            </a:r>
            <a:r>
              <a:rPr spc="-5"/>
              <a:t>as you</a:t>
            </a:r>
            <a:r>
              <a:rPr spc="-10"/>
              <a:t> </a:t>
            </a:r>
            <a:r>
              <a:rPr spc="-5"/>
              <a:t>are</a:t>
            </a:r>
          </a:p>
          <a:p>
            <a:pPr marR="73660" indent="12700">
              <a:spcBef>
                <a:spcPts val="2400"/>
              </a:spcBef>
              <a:defRPr sz="2600" b="1">
                <a:latin typeface="Arial"/>
                <a:ea typeface="Arial"/>
                <a:cs typeface="Arial"/>
                <a:sym typeface="Arial"/>
              </a:defRPr>
            </a:pPr>
            <a:r>
              <a:t>Millions of </a:t>
            </a:r>
            <a:r>
              <a:rPr spc="-5"/>
              <a:t>young </a:t>
            </a:r>
            <a:r>
              <a:t>people in the</a:t>
            </a:r>
            <a:r>
              <a:rPr spc="-94"/>
              <a:t> </a:t>
            </a:r>
            <a:r>
              <a:rPr spc="-5"/>
              <a:t>UK  </a:t>
            </a:r>
            <a:r>
              <a:t>have </a:t>
            </a:r>
            <a:r>
              <a:rPr spc="-5"/>
              <a:t>already </a:t>
            </a:r>
            <a:r>
              <a:t>done their</a:t>
            </a:r>
            <a:r>
              <a:rPr spc="-35"/>
              <a:t> </a:t>
            </a:r>
            <a:r>
              <a:rPr spc="-5"/>
              <a:t>DofE.</a:t>
            </a:r>
          </a:p>
          <a:p>
            <a:pPr indent="12700">
              <a:spcBef>
                <a:spcPts val="2400"/>
              </a:spcBef>
              <a:defRPr sz="2600" b="1" spc="-5">
                <a:latin typeface="Arial"/>
                <a:ea typeface="Arial"/>
                <a:cs typeface="Arial"/>
                <a:sym typeface="Arial"/>
              </a:defRPr>
            </a:pPr>
            <a:r>
              <a:t>Now </a:t>
            </a:r>
            <a:r>
              <a:rPr spc="-25"/>
              <a:t>it’s </a:t>
            </a:r>
            <a:r>
              <a:t>your</a:t>
            </a:r>
            <a:r>
              <a:rPr spc="5"/>
              <a:t> </a:t>
            </a:r>
            <a:r>
              <a:rPr spc="0"/>
              <a:t>turn.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-3" y="10"/>
            <a:ext cx="10692009" cy="7559996"/>
          </a:xfrm>
          <a:prstGeom prst="rect">
            <a:avLst/>
          </a:pr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44497" y="278708"/>
            <a:ext cx="6055366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Introducing </a:t>
            </a:r>
            <a:r>
              <a:rPr spc="-100"/>
              <a:t>the DofE</a:t>
            </a:r>
          </a:p>
        </p:txBody>
      </p:sp>
      <p:pic>
        <p:nvPicPr>
          <p:cNvPr id="5" name="Online Media 3" title="DofE Welcome Film - 2021">
            <a:hlinkClick r:id="" action="ppaction://media"/>
            <a:extLst>
              <a:ext uri="{FF2B5EF4-FFF2-40B4-BE49-F238E27FC236}">
                <a16:creationId xmlns:a16="http://schemas.microsoft.com/office/drawing/2014/main" id="{F7677BCE-CEB0-44AE-A11D-F5F4B230C2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50595" y="1524132"/>
            <a:ext cx="9192209" cy="519359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5" y="-8982"/>
            <a:ext cx="10712449" cy="7574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5574588" y="10"/>
            <a:ext cx="5117401" cy="755999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444497" y="278708"/>
            <a:ext cx="6010916" cy="756925"/>
          </a:xfrm>
          <a:prstGeom prst="rect">
            <a:avLst/>
          </a:prstGeom>
        </p:spPr>
        <p:txBody>
          <a:bodyPr/>
          <a:lstStyle>
            <a:lvl1pPr indent="12700">
              <a:spcBef>
                <a:spcPts val="100"/>
              </a:spcBef>
              <a:defRPr spc="-100"/>
            </a:lvl1pPr>
          </a:lstStyle>
          <a:p>
            <a:r>
              <a:t>Volunteering section</a:t>
            </a:r>
          </a:p>
        </p:txBody>
      </p:sp>
      <p:sp>
        <p:nvSpPr>
          <p:cNvPr id="102" name="Shape 102"/>
          <p:cNvSpPr/>
          <p:nvPr/>
        </p:nvSpPr>
        <p:spPr>
          <a:xfrm>
            <a:off x="444500" y="1522189"/>
            <a:ext cx="5260975" cy="2956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 spc="-6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Take </a:t>
            </a:r>
            <a:r>
              <a:rPr spc="-5"/>
              <a:t>action </a:t>
            </a:r>
            <a:r>
              <a:rPr spc="-5">
                <a:solidFill>
                  <a:srgbClr val="000000"/>
                </a:solidFill>
              </a:rPr>
              <a:t>and make </a:t>
            </a:r>
            <a:r>
              <a:rPr spc="0">
                <a:solidFill>
                  <a:srgbClr val="000000"/>
                </a:solidFill>
              </a:rPr>
              <a:t>a  difference </a:t>
            </a:r>
            <a:r>
              <a:rPr spc="-5">
                <a:solidFill>
                  <a:srgbClr val="000000"/>
                </a:solidFill>
              </a:rPr>
              <a:t>to the</a:t>
            </a:r>
            <a:r>
              <a:rPr spc="-85">
                <a:solidFill>
                  <a:srgbClr val="000000"/>
                </a:solidFill>
              </a:rPr>
              <a:t> </a:t>
            </a:r>
            <a:r>
              <a:rPr spc="-5">
                <a:solidFill>
                  <a:srgbClr val="000000"/>
                </a:solidFill>
              </a:rPr>
              <a:t>causes  you care</a:t>
            </a:r>
            <a:r>
              <a:rPr spc="-20">
                <a:solidFill>
                  <a:srgbClr val="000000"/>
                </a:solidFill>
              </a:rPr>
              <a:t> </a:t>
            </a:r>
            <a:r>
              <a:rPr spc="-5">
                <a:solidFill>
                  <a:srgbClr val="000000"/>
                </a:solidFill>
              </a:rPr>
              <a:t>about</a:t>
            </a:r>
          </a:p>
          <a:p>
            <a:pPr marR="58418" indent="12700">
              <a:spcBef>
                <a:spcPts val="2400"/>
              </a:spcBef>
              <a:defRPr sz="3600" b="1" spc="-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Help </a:t>
            </a:r>
            <a:r>
              <a:rPr spc="0"/>
              <a:t>others </a:t>
            </a:r>
            <a:r>
              <a:rPr>
                <a:solidFill>
                  <a:srgbClr val="000000"/>
                </a:solidFill>
              </a:rPr>
              <a:t>and</a:t>
            </a:r>
            <a:r>
              <a:rPr spc="-95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change  things for the</a:t>
            </a:r>
            <a:r>
              <a:rPr spc="-20">
                <a:solidFill>
                  <a:srgbClr val="000000"/>
                </a:solidFill>
              </a:rPr>
              <a:t> </a:t>
            </a:r>
            <a:r>
              <a:rPr spc="0">
                <a:solidFill>
                  <a:srgbClr val="000000"/>
                </a:solidFill>
              </a:rPr>
              <a:t>better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5574600" y="11"/>
            <a:ext cx="5117391" cy="378000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4936502" y="3743497"/>
            <a:ext cx="5755503" cy="381650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444497" y="278708"/>
            <a:ext cx="4801875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Physical</a:t>
            </a:r>
            <a:r>
              <a:rPr spc="-100"/>
              <a:t> section</a:t>
            </a:r>
          </a:p>
        </p:txBody>
      </p:sp>
      <p:sp>
        <p:nvSpPr>
          <p:cNvPr id="111" name="Shape 111"/>
          <p:cNvSpPr/>
          <p:nvPr/>
        </p:nvSpPr>
        <p:spPr>
          <a:xfrm>
            <a:off x="450583" y="1522190"/>
            <a:ext cx="7355852" cy="3103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t">
            <a:spAutoFit/>
          </a:bodyPr>
          <a:lstStyle/>
          <a:p>
            <a:pPr marR="5080" indent="12700">
              <a:spcBef>
                <a:spcPts val="100"/>
              </a:spcBef>
              <a:defRPr sz="3600" b="1" spc="-6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Take </a:t>
            </a:r>
            <a:r>
              <a:rPr spc="0" dirty="0"/>
              <a:t>part </a:t>
            </a:r>
            <a:r>
              <a:rPr lang="en-GB" dirty="0"/>
              <a:t>in </a:t>
            </a:r>
            <a:r>
              <a:rPr lang="en-GB" dirty="0">
                <a:solidFill>
                  <a:schemeClr val="tx1"/>
                </a:solidFill>
              </a:rPr>
              <a:t>whatever</a:t>
            </a:r>
            <a:r>
              <a:rPr dirty="0"/>
              <a:t> </a:t>
            </a:r>
            <a:endParaRPr lang="en-US" dirty="0"/>
          </a:p>
          <a:p>
            <a:pPr marR="5080" indent="12700">
              <a:spcBef>
                <a:spcPts val="100"/>
              </a:spcBef>
              <a:defRPr sz="3600" b="1" spc="-6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0" dirty="0">
                <a:solidFill>
                  <a:srgbClr val="000000"/>
                </a:solidFill>
              </a:rPr>
              <a:t>dance, </a:t>
            </a:r>
            <a:r>
              <a:rPr spc="-5" dirty="0">
                <a:solidFill>
                  <a:srgbClr val="000000"/>
                </a:solidFill>
              </a:rPr>
              <a:t>sport</a:t>
            </a:r>
            <a:r>
              <a:rPr lang="en-US" spc="-5" dirty="0"/>
              <a:t> </a:t>
            </a:r>
            <a:r>
              <a:rPr spc="0" dirty="0">
                <a:solidFill>
                  <a:srgbClr val="000000"/>
                </a:solidFill>
              </a:rPr>
              <a:t>or</a:t>
            </a:r>
            <a:r>
              <a:rPr lang="en-US" dirty="0"/>
              <a:t> </a:t>
            </a:r>
            <a:r>
              <a:rPr spc="-5" dirty="0">
                <a:solidFill>
                  <a:srgbClr val="000000"/>
                </a:solidFill>
              </a:rPr>
              <a:t>ﬁtness</a:t>
            </a:r>
            <a:r>
              <a:rPr spc="-5" dirty="0"/>
              <a:t> </a:t>
            </a:r>
            <a:endParaRPr lang="en-US" spc="-69" dirty="0">
              <a:solidFill>
                <a:srgbClr val="FFFFFF"/>
              </a:solidFill>
            </a:endParaRPr>
          </a:p>
          <a:p>
            <a:pPr marR="5080" indent="12700">
              <a:spcBef>
                <a:spcPts val="100"/>
              </a:spcBef>
              <a:defRPr sz="3600" b="1" spc="-6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pc="-5" dirty="0">
                <a:solidFill>
                  <a:srgbClr val="000000"/>
                </a:solidFill>
              </a:rPr>
              <a:t>activity you </a:t>
            </a:r>
            <a:r>
              <a:rPr spc="0" dirty="0">
                <a:solidFill>
                  <a:srgbClr val="000000"/>
                </a:solidFill>
              </a:rPr>
              <a:t>would like</a:t>
            </a:r>
            <a:r>
              <a:rPr spc="-90" dirty="0"/>
              <a:t> </a:t>
            </a:r>
            <a:endParaRPr/>
          </a:p>
          <a:p>
            <a:pPr marR="561975" indent="12700">
              <a:spcBef>
                <a:spcPts val="24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Get </a:t>
            </a:r>
            <a:r>
              <a:rPr spc="-5" dirty="0"/>
              <a:t>ﬁtter </a:t>
            </a:r>
            <a:r>
              <a:rPr spc="-5" dirty="0">
                <a:solidFill>
                  <a:srgbClr val="000000"/>
                </a:solidFill>
              </a:rPr>
              <a:t>and </a:t>
            </a:r>
            <a:r>
              <a:rPr dirty="0">
                <a:solidFill>
                  <a:srgbClr val="000000"/>
                </a:solidFill>
              </a:rPr>
              <a:t>have</a:t>
            </a:r>
            <a:r>
              <a:rPr spc="-8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fun</a:t>
            </a:r>
            <a:r>
              <a:rPr lang="en-GB" spc="-5" dirty="0"/>
              <a:t> </a:t>
            </a:r>
            <a:br>
              <a:rPr lang="en-GB" spc="-5" dirty="0"/>
            </a:br>
            <a:r>
              <a:rPr spc="-5" dirty="0">
                <a:solidFill>
                  <a:srgbClr val="000000"/>
                </a:solidFill>
              </a:rPr>
              <a:t>along the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way!</a:t>
            </a:r>
            <a:endParaRPr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5574600" y="11"/>
            <a:ext cx="5117391" cy="378000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5434901" y="3773922"/>
            <a:ext cx="5257101" cy="378608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xfrm>
            <a:off x="444497" y="278708"/>
            <a:ext cx="3836039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-100"/>
            </a:pPr>
            <a:r>
              <a:t>Skills</a:t>
            </a:r>
            <a:r>
              <a:rPr spc="-200"/>
              <a:t> </a:t>
            </a:r>
            <a:r>
              <a:t>section</a:t>
            </a:r>
          </a:p>
        </p:txBody>
      </p:sp>
      <p:sp>
        <p:nvSpPr>
          <p:cNvPr id="120" name="Shape 120"/>
          <p:cNvSpPr/>
          <p:nvPr/>
        </p:nvSpPr>
        <p:spPr>
          <a:xfrm>
            <a:off x="444500" y="1522190"/>
            <a:ext cx="5967730" cy="3490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R="5712" indent="12700">
              <a:spcBef>
                <a:spcPts val="100"/>
              </a:spcBef>
              <a:defRPr sz="3600" b="1" spc="-9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Devote </a:t>
            </a:r>
            <a:r>
              <a:rPr spc="-100"/>
              <a:t>yourself </a:t>
            </a:r>
            <a:r>
              <a:rPr spc="-55">
                <a:solidFill>
                  <a:srgbClr val="000000"/>
                </a:solidFill>
              </a:rPr>
              <a:t>to</a:t>
            </a:r>
            <a:r>
              <a:rPr spc="-515">
                <a:solidFill>
                  <a:srgbClr val="000000"/>
                </a:solidFill>
              </a:rPr>
              <a:t> </a:t>
            </a:r>
            <a:r>
              <a:rPr spc="-110">
                <a:solidFill>
                  <a:srgbClr val="000000"/>
                </a:solidFill>
              </a:rPr>
              <a:t>improving  </a:t>
            </a:r>
            <a:r>
              <a:rPr spc="-60">
                <a:solidFill>
                  <a:srgbClr val="000000"/>
                </a:solidFill>
              </a:rPr>
              <a:t>your </a:t>
            </a:r>
            <a:r>
              <a:rPr spc="-65">
                <a:solidFill>
                  <a:srgbClr val="000000"/>
                </a:solidFill>
              </a:rPr>
              <a:t>skills </a:t>
            </a:r>
            <a:r>
              <a:rPr spc="-40">
                <a:solidFill>
                  <a:srgbClr val="000000"/>
                </a:solidFill>
              </a:rPr>
              <a:t>in </a:t>
            </a:r>
            <a:r>
              <a:rPr spc="-50">
                <a:solidFill>
                  <a:srgbClr val="000000"/>
                </a:solidFill>
              </a:rPr>
              <a:t>the </a:t>
            </a:r>
            <a:r>
              <a:rPr spc="-65">
                <a:solidFill>
                  <a:srgbClr val="000000"/>
                </a:solidFill>
              </a:rPr>
              <a:t>things </a:t>
            </a:r>
            <a:r>
              <a:rPr spc="-75">
                <a:solidFill>
                  <a:srgbClr val="000000"/>
                </a:solidFill>
              </a:rPr>
              <a:t>you  </a:t>
            </a:r>
            <a:r>
              <a:rPr spc="-30">
                <a:solidFill>
                  <a:srgbClr val="000000"/>
                </a:solidFill>
              </a:rPr>
              <a:t>love </a:t>
            </a:r>
            <a:r>
              <a:rPr spc="-20">
                <a:solidFill>
                  <a:srgbClr val="000000"/>
                </a:solidFill>
              </a:rPr>
              <a:t>to</a:t>
            </a:r>
            <a:r>
              <a:rPr spc="-125">
                <a:solidFill>
                  <a:srgbClr val="000000"/>
                </a:solidFill>
              </a:rPr>
              <a:t> </a:t>
            </a:r>
            <a:r>
              <a:rPr spc="-40">
                <a:solidFill>
                  <a:srgbClr val="000000"/>
                </a:solidFill>
              </a:rPr>
              <a:t>do</a:t>
            </a:r>
          </a:p>
          <a:p>
            <a:pPr marR="843280" indent="12700">
              <a:spcBef>
                <a:spcPts val="2400"/>
              </a:spcBef>
              <a:defRPr sz="3600" b="1" spc="-3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Discover </a:t>
            </a:r>
            <a:r>
              <a:rPr spc="-25">
                <a:solidFill>
                  <a:srgbClr val="000000"/>
                </a:solidFill>
              </a:rPr>
              <a:t>new </a:t>
            </a:r>
            <a:r>
              <a:rPr spc="-40">
                <a:solidFill>
                  <a:srgbClr val="000000"/>
                </a:solidFill>
              </a:rPr>
              <a:t>passions  </a:t>
            </a:r>
            <a:r>
              <a:rPr spc="-30">
                <a:solidFill>
                  <a:srgbClr val="000000"/>
                </a:solidFill>
              </a:rPr>
              <a:t>and develop </a:t>
            </a:r>
            <a:r>
              <a:rPr>
                <a:solidFill>
                  <a:srgbClr val="000000"/>
                </a:solidFill>
              </a:rPr>
              <a:t>talents</a:t>
            </a:r>
            <a:r>
              <a:rPr spc="-250">
                <a:solidFill>
                  <a:srgbClr val="000000"/>
                </a:solidFill>
              </a:rPr>
              <a:t> </a:t>
            </a:r>
            <a:r>
              <a:rPr spc="-40">
                <a:solidFill>
                  <a:srgbClr val="000000"/>
                </a:solidFill>
              </a:rPr>
              <a:t>you  </a:t>
            </a:r>
            <a:r>
              <a:rPr spc="-30">
                <a:solidFill>
                  <a:srgbClr val="000000"/>
                </a:solidFill>
              </a:rPr>
              <a:t>didn’t know you</a:t>
            </a:r>
            <a:r>
              <a:rPr spc="-195">
                <a:solidFill>
                  <a:srgbClr val="000000"/>
                </a:solidFill>
              </a:rPr>
              <a:t> </a:t>
            </a:r>
            <a:r>
              <a:rPr spc="-40">
                <a:solidFill>
                  <a:srgbClr val="000000"/>
                </a:solidFill>
              </a:rPr>
              <a:t>had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5574588" y="11"/>
            <a:ext cx="5117401" cy="377999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5396801" y="3773922"/>
            <a:ext cx="5295201" cy="378000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0" y="6"/>
            <a:ext cx="6844601" cy="7559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DC00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457200" y="6208674"/>
            <a:ext cx="2572562" cy="89413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xfrm>
            <a:off x="444498" y="278708"/>
            <a:ext cx="3141984" cy="756925"/>
          </a:xfrm>
          <a:prstGeom prst="rect">
            <a:avLst/>
          </a:prstGeom>
        </p:spPr>
        <p:txBody>
          <a:bodyPr/>
          <a:lstStyle>
            <a:lvl1pPr indent="12700">
              <a:spcBef>
                <a:spcPts val="100"/>
              </a:spcBef>
            </a:lvl1pPr>
          </a:lstStyle>
          <a:p>
            <a:r>
              <a:t>Expedition</a:t>
            </a:r>
          </a:p>
        </p:txBody>
      </p:sp>
      <p:sp>
        <p:nvSpPr>
          <p:cNvPr id="129" name="Shape 129"/>
          <p:cNvSpPr/>
          <p:nvPr/>
        </p:nvSpPr>
        <p:spPr>
          <a:xfrm>
            <a:off x="444500" y="1522189"/>
            <a:ext cx="5870575" cy="2956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spcBef>
                <a:spcPts val="100"/>
              </a:spcBef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Explore </a:t>
            </a:r>
            <a:r>
              <a:rPr spc="-5" dirty="0">
                <a:solidFill>
                  <a:srgbClr val="000000"/>
                </a:solidFill>
              </a:rPr>
              <a:t>the </a:t>
            </a:r>
            <a:r>
              <a:rPr dirty="0">
                <a:solidFill>
                  <a:srgbClr val="000000"/>
                </a:solidFill>
              </a:rPr>
              <a:t>great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outdoors  </a:t>
            </a:r>
            <a:r>
              <a:rPr spc="-5" dirty="0">
                <a:solidFill>
                  <a:srgbClr val="000000"/>
                </a:solidFill>
              </a:rPr>
              <a:t>and spend </a:t>
            </a:r>
            <a:r>
              <a:rPr dirty="0">
                <a:solidFill>
                  <a:srgbClr val="000000"/>
                </a:solidFill>
              </a:rPr>
              <a:t>a night </a:t>
            </a:r>
            <a:r>
              <a:rPr spc="-5" dirty="0">
                <a:solidFill>
                  <a:srgbClr val="000000"/>
                </a:solidFill>
              </a:rPr>
              <a:t>away  from </a:t>
            </a:r>
            <a:r>
              <a:rPr dirty="0">
                <a:solidFill>
                  <a:srgbClr val="000000"/>
                </a:solidFill>
              </a:rPr>
              <a:t>home</a:t>
            </a:r>
          </a:p>
          <a:p>
            <a:pPr marR="1175385" indent="12700">
              <a:spcBef>
                <a:spcPts val="2400"/>
              </a:spcBef>
              <a:defRPr sz="3600" b="1" spc="-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Create </a:t>
            </a:r>
            <a:r>
              <a:rPr dirty="0">
                <a:solidFill>
                  <a:srgbClr val="000000"/>
                </a:solidFill>
              </a:rPr>
              <a:t>memories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that  </a:t>
            </a:r>
            <a:r>
              <a:rPr spc="0" dirty="0">
                <a:solidFill>
                  <a:srgbClr val="000000"/>
                </a:solidFill>
              </a:rPr>
              <a:t>will last a</a:t>
            </a:r>
            <a:r>
              <a:rPr spc="-34" dirty="0">
                <a:solidFill>
                  <a:srgbClr val="000000"/>
                </a:solidFill>
              </a:rPr>
              <a:t> </a:t>
            </a:r>
            <a:r>
              <a:rPr spc="0" dirty="0">
                <a:solidFill>
                  <a:srgbClr val="000000"/>
                </a:solidFill>
              </a:rPr>
              <a:t>lifetime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444500" y="278708"/>
            <a:ext cx="8978900" cy="75692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-100"/>
            </a:pPr>
            <a:r>
              <a:t>Your Welcome </a:t>
            </a:r>
            <a:r>
              <a:rPr spc="0"/>
              <a:t>Pack </a:t>
            </a:r>
            <a:r>
              <a:t>and</a:t>
            </a:r>
            <a:r>
              <a:rPr spc="0"/>
              <a:t> </a:t>
            </a:r>
            <a:r>
              <a:t>eDofE</a:t>
            </a:r>
          </a:p>
        </p:txBody>
      </p:sp>
      <p:sp>
        <p:nvSpPr>
          <p:cNvPr id="134" name="Shape 134"/>
          <p:cNvSpPr/>
          <p:nvPr/>
        </p:nvSpPr>
        <p:spPr>
          <a:xfrm>
            <a:off x="5346000" y="1276806"/>
            <a:ext cx="4888804" cy="582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457197" y="1276806"/>
            <a:ext cx="4888807" cy="582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457198" y="1276806"/>
            <a:ext cx="2396570" cy="5826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2853763" y="958048"/>
            <a:ext cx="7838239" cy="43285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9818460" y="1384399"/>
            <a:ext cx="873544" cy="608273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2853763" y="7102805"/>
            <a:ext cx="6971205" cy="364327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5346000" y="1276806"/>
            <a:ext cx="3157616" cy="3140815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8497123" y="1276806"/>
            <a:ext cx="1737681" cy="5826000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2" name="Shape 142"/>
          <p:cNvSpPr/>
          <p:nvPr/>
        </p:nvSpPr>
        <p:spPr>
          <a:xfrm>
            <a:off x="5346000" y="4411112"/>
            <a:ext cx="3157616" cy="2691692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3" name="Shape 143"/>
          <p:cNvSpPr/>
          <p:nvPr/>
        </p:nvSpPr>
        <p:spPr>
          <a:xfrm>
            <a:off x="2853763" y="1276806"/>
            <a:ext cx="2492251" cy="5826000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45AA5BD6C1AB409A1FD1225966EBD7" ma:contentTypeVersion="6" ma:contentTypeDescription="Create a new document." ma:contentTypeScope="" ma:versionID="d7c05b97084e07533370067d24ec7747">
  <xsd:schema xmlns:xsd="http://www.w3.org/2001/XMLSchema" xmlns:xs="http://www.w3.org/2001/XMLSchema" xmlns:p="http://schemas.microsoft.com/office/2006/metadata/properties" xmlns:ns2="1e11176b-027e-4e1f-9658-2451152d6d00" xmlns:ns3="c2efa53c-3171-4a4c-a694-5b32e23fd219" targetNamespace="http://schemas.microsoft.com/office/2006/metadata/properties" ma:root="true" ma:fieldsID="c79079f8c13c6a72b6a98508d021ee2a" ns2:_="" ns3:_="">
    <xsd:import namespace="1e11176b-027e-4e1f-9658-2451152d6d00"/>
    <xsd:import namespace="c2efa53c-3171-4a4c-a694-5b32e23fd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11176b-027e-4e1f-9658-2451152d6d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efa53c-3171-4a4c-a694-5b32e23fd2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1097D2-CDB9-4E97-A1D8-24BD2F6CAD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FF8B7A-9EEA-4BC4-85EF-72D2666F26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11176b-027e-4e1f-9658-2451152d6d00"/>
    <ds:schemaRef ds:uri="c2efa53c-3171-4a4c-a694-5b32e23fd2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32A192-9ED6-47A9-B930-C9CB0F09EBCA}">
  <ds:schemaRefs>
    <ds:schemaRef ds:uri="http://purl.org/dc/elements/1.1/"/>
    <ds:schemaRef ds:uri="1e11176b-027e-4e1f-9658-2451152d6d00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c2efa53c-3171-4a4c-a694-5b32e23fd21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1307</Words>
  <Application>Microsoft Office PowerPoint</Application>
  <PresentationFormat>Custom</PresentationFormat>
  <Paragraphs>131</Paragraphs>
  <Slides>15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Helvetica</vt:lpstr>
      <vt:lpstr>Helvetica Neue</vt:lpstr>
      <vt:lpstr>Office Theme</vt:lpstr>
      <vt:lpstr>PowerPoint Presentation</vt:lpstr>
      <vt:lpstr>What is the DofE?</vt:lpstr>
      <vt:lpstr>Introducing the DofE</vt:lpstr>
      <vt:lpstr>PowerPoint Presentation</vt:lpstr>
      <vt:lpstr>Volunteering section</vt:lpstr>
      <vt:lpstr>Physical section</vt:lpstr>
      <vt:lpstr>Skills section</vt:lpstr>
      <vt:lpstr>Expedition</vt:lpstr>
      <vt:lpstr>Your Welcome Pack and eDofE</vt:lpstr>
      <vt:lpstr>Starting volunteering / physical / skills</vt:lpstr>
      <vt:lpstr>Signing off each section</vt:lpstr>
      <vt:lpstr>Completing the award</vt:lpstr>
      <vt:lpstr>Key dates</vt:lpstr>
      <vt:lpstr>Equipment</vt:lpstr>
      <vt:lpstr>Getting started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Dickie</dc:creator>
  <cp:lastModifiedBy>Ross Hatfield</cp:lastModifiedBy>
  <cp:revision>54</cp:revision>
  <cp:lastPrinted>2023-05-24T14:57:32Z</cp:lastPrinted>
  <dcterms:modified xsi:type="dcterms:W3CDTF">2025-01-29T11:57:31Z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0x010100B545AA5BD6C1AB409A1FD1225966EBD7</vt:lpwstr>
  </property>
  <property fmtid="{D5CDD505-2E9C-101B-9397-08002B2CF9AE}" pid="3" name="Order">
    <vt:lpwstr>221400.000000000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2025-01-15T13:24:22Z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8cdaa49a-9956-4f57-a4a8-099992f1aeb6</vt:lpwstr>
  </property>
  <property fmtid="{D5CDD505-2E9C-101B-9397-08002B2CF9AE}" pid="9" name="MSIP_Label_defa4170-0d19-0005-0004-bc88714345d2_ActionId">
    <vt:lpwstr>4b3cbf41-bcfd-455c-b51b-fe8eec1d9b13</vt:lpwstr>
  </property>
  <property fmtid="{D5CDD505-2E9C-101B-9397-08002B2CF9AE}" pid="10" name="MSIP_Label_defa4170-0d19-0005-0004-bc88714345d2_ContentBits">
    <vt:lpwstr>0</vt:lpwstr>
  </property>
</Properties>
</file>